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2" r:id="rId3"/>
    <p:sldId id="257" r:id="rId4"/>
    <p:sldId id="260" r:id="rId5"/>
    <p:sldId id="261" r:id="rId6"/>
    <p:sldId id="265" r:id="rId7"/>
    <p:sldId id="267" r:id="rId8"/>
    <p:sldId id="264" r:id="rId9"/>
    <p:sldId id="259" r:id="rId10"/>
    <p:sldId id="266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8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12" Type="http://schemas.openxmlformats.org/officeDocument/2006/relationships/image" Target="../media/image18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11" Type="http://schemas.openxmlformats.org/officeDocument/2006/relationships/image" Target="../media/image17.wmf"/><Relationship Id="rId5" Type="http://schemas.openxmlformats.org/officeDocument/2006/relationships/image" Target="../media/image11.wmf"/><Relationship Id="rId10" Type="http://schemas.openxmlformats.org/officeDocument/2006/relationships/image" Target="../media/image16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image" Target="../media/image30.wmf"/><Relationship Id="rId3" Type="http://schemas.openxmlformats.org/officeDocument/2006/relationships/image" Target="../media/image21.wmf"/><Relationship Id="rId7" Type="http://schemas.openxmlformats.org/officeDocument/2006/relationships/image" Target="../media/image24.wmf"/><Relationship Id="rId12" Type="http://schemas.openxmlformats.org/officeDocument/2006/relationships/image" Target="../media/image29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3.wmf"/><Relationship Id="rId11" Type="http://schemas.openxmlformats.org/officeDocument/2006/relationships/image" Target="../media/image28.wmf"/><Relationship Id="rId5" Type="http://schemas.openxmlformats.org/officeDocument/2006/relationships/image" Target="../media/image9.wmf"/><Relationship Id="rId15" Type="http://schemas.openxmlformats.org/officeDocument/2006/relationships/image" Target="../media/image32.wmf"/><Relationship Id="rId10" Type="http://schemas.openxmlformats.org/officeDocument/2006/relationships/image" Target="../media/image27.wmf"/><Relationship Id="rId4" Type="http://schemas.openxmlformats.org/officeDocument/2006/relationships/image" Target="../media/image22.wmf"/><Relationship Id="rId9" Type="http://schemas.openxmlformats.org/officeDocument/2006/relationships/image" Target="../media/image26.wmf"/><Relationship Id="rId14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image" Target="../media/image45.wmf"/><Relationship Id="rId18" Type="http://schemas.openxmlformats.org/officeDocument/2006/relationships/image" Target="../media/image50.wmf"/><Relationship Id="rId3" Type="http://schemas.openxmlformats.org/officeDocument/2006/relationships/image" Target="../media/image35.wmf"/><Relationship Id="rId21" Type="http://schemas.openxmlformats.org/officeDocument/2006/relationships/image" Target="../media/image53.wmf"/><Relationship Id="rId7" Type="http://schemas.openxmlformats.org/officeDocument/2006/relationships/image" Target="../media/image39.wmf"/><Relationship Id="rId12" Type="http://schemas.openxmlformats.org/officeDocument/2006/relationships/image" Target="../media/image44.wmf"/><Relationship Id="rId17" Type="http://schemas.openxmlformats.org/officeDocument/2006/relationships/image" Target="../media/image49.wmf"/><Relationship Id="rId25" Type="http://schemas.openxmlformats.org/officeDocument/2006/relationships/image" Target="../media/image57.wmf"/><Relationship Id="rId2" Type="http://schemas.openxmlformats.org/officeDocument/2006/relationships/image" Target="../media/image34.wmf"/><Relationship Id="rId16" Type="http://schemas.openxmlformats.org/officeDocument/2006/relationships/image" Target="../media/image48.wmf"/><Relationship Id="rId20" Type="http://schemas.openxmlformats.org/officeDocument/2006/relationships/image" Target="../media/image52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11" Type="http://schemas.openxmlformats.org/officeDocument/2006/relationships/image" Target="../media/image43.wmf"/><Relationship Id="rId24" Type="http://schemas.openxmlformats.org/officeDocument/2006/relationships/image" Target="../media/image56.wmf"/><Relationship Id="rId5" Type="http://schemas.openxmlformats.org/officeDocument/2006/relationships/image" Target="../media/image37.wmf"/><Relationship Id="rId15" Type="http://schemas.openxmlformats.org/officeDocument/2006/relationships/image" Target="../media/image47.wmf"/><Relationship Id="rId23" Type="http://schemas.openxmlformats.org/officeDocument/2006/relationships/image" Target="../media/image55.wmf"/><Relationship Id="rId10" Type="http://schemas.openxmlformats.org/officeDocument/2006/relationships/image" Target="../media/image42.wmf"/><Relationship Id="rId19" Type="http://schemas.openxmlformats.org/officeDocument/2006/relationships/image" Target="../media/image51.wmf"/><Relationship Id="rId4" Type="http://schemas.openxmlformats.org/officeDocument/2006/relationships/image" Target="../media/image36.wmf"/><Relationship Id="rId9" Type="http://schemas.openxmlformats.org/officeDocument/2006/relationships/image" Target="../media/image41.wmf"/><Relationship Id="rId14" Type="http://schemas.openxmlformats.org/officeDocument/2006/relationships/image" Target="../media/image46.wmf"/><Relationship Id="rId22" Type="http://schemas.openxmlformats.org/officeDocument/2006/relationships/image" Target="../media/image5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image" Target="../media/image49.wmf"/><Relationship Id="rId7" Type="http://schemas.openxmlformats.org/officeDocument/2006/relationships/image" Target="../media/image78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77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Relationship Id="rId9" Type="http://schemas.openxmlformats.org/officeDocument/2006/relationships/image" Target="../media/image80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2T17:42:12.4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14655 6959 42 0,'-3'7'21'0,"12"4"-2"0,-9-11 22 15,3 3-32-15,3-1 0 16,0 1 5-16,3 0 1 0,3-1-19 16,6-2 1-16,3-2 12 15,3-1 0-15,-1 0-8 16,1-2 0-16,0 2-12 15,-6-2 0-15,-6 5-2 16,-9 3 1-16</inkml:trace>
  <inkml:trace contextRef="#ctx0" brushRef="#br0" timeOffset="93.38">14682 7144 90 0,'3'2'45'0,"21"4"-45"15,-12-6 69-15,6 0-68 16,3-3 1-16,5 0-2 16,13 1 1-16,-3-6-10 0,-1 0 1 15,1-3 0 1,0 1 1-16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FB1AC-655F-4141-A694-09FEF0F1ABED}" type="datetimeFigureOut">
              <a:rPr lang="en-CA" smtClean="0"/>
              <a:pPr/>
              <a:t>2020-05-12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EC5F9-6ADC-4A12-9233-CAC6702568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0967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EC5F9-6ADC-4A12-9233-CAC6702568B7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6403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EC5F9-6ADC-4A12-9233-CAC6702568B7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2555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640E-ECA0-4AD9-84C6-DC2F18267E84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3546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EC5F9-6ADC-4A12-9233-CAC6702568B7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3552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EC5F9-6ADC-4A12-9233-CAC6702568B7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6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EC5F9-6ADC-4A12-9233-CAC6702568B7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6848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EC5F9-6ADC-4A12-9233-CAC6702568B7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0536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EC5F9-6ADC-4A12-9233-CAC6702568B7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851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EC5F9-6ADC-4A12-9233-CAC6702568B7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6376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EC5F9-6ADC-4A12-9233-CAC6702568B7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6261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833B29C-58C9-4E26-93CE-03E4488FFCC4}" type="datetimeFigureOut">
              <a:rPr lang="en-CA" smtClean="0"/>
              <a:pPr/>
              <a:t>2020-05-12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77CD1A4-1539-4ED2-BB2D-F06CB121393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B29C-58C9-4E26-93CE-03E4488FFCC4}" type="datetimeFigureOut">
              <a:rPr lang="en-CA" smtClean="0"/>
              <a:pPr/>
              <a:t>2020-05-12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D1A4-1539-4ED2-BB2D-F06CB121393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B29C-58C9-4E26-93CE-03E4488FFCC4}" type="datetimeFigureOut">
              <a:rPr lang="en-CA" smtClean="0"/>
              <a:pPr/>
              <a:t>2020-05-12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D1A4-1539-4ED2-BB2D-F06CB121393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833B29C-58C9-4E26-93CE-03E4488FFCC4}" type="datetimeFigureOut">
              <a:rPr lang="en-CA" smtClean="0"/>
              <a:pPr/>
              <a:t>2020-05-12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77CD1A4-1539-4ED2-BB2D-F06CB1213931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833B29C-58C9-4E26-93CE-03E4488FFCC4}" type="datetimeFigureOut">
              <a:rPr lang="en-CA" smtClean="0"/>
              <a:pPr/>
              <a:t>2020-05-12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77CD1A4-1539-4ED2-BB2D-F06CB121393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B29C-58C9-4E26-93CE-03E4488FFCC4}" type="datetimeFigureOut">
              <a:rPr lang="en-CA" smtClean="0"/>
              <a:pPr/>
              <a:t>2020-05-12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D1A4-1539-4ED2-BB2D-F06CB1213931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B29C-58C9-4E26-93CE-03E4488FFCC4}" type="datetimeFigureOut">
              <a:rPr lang="en-CA" smtClean="0"/>
              <a:pPr/>
              <a:t>2020-05-12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D1A4-1539-4ED2-BB2D-F06CB1213931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833B29C-58C9-4E26-93CE-03E4488FFCC4}" type="datetimeFigureOut">
              <a:rPr lang="en-CA" smtClean="0"/>
              <a:pPr/>
              <a:t>2020-05-12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77CD1A4-1539-4ED2-BB2D-F06CB1213931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B29C-58C9-4E26-93CE-03E4488FFCC4}" type="datetimeFigureOut">
              <a:rPr lang="en-CA" smtClean="0"/>
              <a:pPr/>
              <a:t>2020-05-12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D1A4-1539-4ED2-BB2D-F06CB121393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833B29C-58C9-4E26-93CE-03E4488FFCC4}" type="datetimeFigureOut">
              <a:rPr lang="en-CA" smtClean="0"/>
              <a:pPr/>
              <a:t>2020-05-12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77CD1A4-1539-4ED2-BB2D-F06CB1213931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833B29C-58C9-4E26-93CE-03E4488FFCC4}" type="datetimeFigureOut">
              <a:rPr lang="en-CA" smtClean="0"/>
              <a:pPr/>
              <a:t>2020-05-12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77CD1A4-1539-4ED2-BB2D-F06CB1213931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833B29C-58C9-4E26-93CE-03E4488FFCC4}" type="datetimeFigureOut">
              <a:rPr lang="en-CA" smtClean="0"/>
              <a:pPr/>
              <a:t>2020-05-12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77CD1A4-1539-4ED2-BB2D-F06CB1213931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math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image" Target="../media/image5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www.bcmath.ca/" TargetMode="Externa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2.wmf"/><Relationship Id="rId15" Type="http://schemas.openxmlformats.org/officeDocument/2006/relationships/image" Target="../media/image6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1.wmf"/><Relationship Id="rId18" Type="http://schemas.openxmlformats.org/officeDocument/2006/relationships/oleObject" Target="../embeddings/oleObject15.bin"/><Relationship Id="rId26" Type="http://schemas.openxmlformats.org/officeDocument/2006/relationships/image" Target="../media/image17.wmf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17.bin"/><Relationship Id="rId7" Type="http://schemas.openxmlformats.org/officeDocument/2006/relationships/image" Target="../media/image8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13.wmf"/><Relationship Id="rId25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.bin"/><Relationship Id="rId20" Type="http://schemas.openxmlformats.org/officeDocument/2006/relationships/image" Target="../media/image14.wmf"/><Relationship Id="rId29" Type="http://schemas.openxmlformats.org/officeDocument/2006/relationships/hyperlink" Target="http://www.bcmath.ca/" TargetMode="Externa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0.wmf"/><Relationship Id="rId24" Type="http://schemas.openxmlformats.org/officeDocument/2006/relationships/image" Target="../media/image16.wmf"/><Relationship Id="rId5" Type="http://schemas.openxmlformats.org/officeDocument/2006/relationships/image" Target="../media/image7.wmf"/><Relationship Id="rId15" Type="http://schemas.openxmlformats.org/officeDocument/2006/relationships/image" Target="../media/image12.wmf"/><Relationship Id="rId23" Type="http://schemas.openxmlformats.org/officeDocument/2006/relationships/oleObject" Target="../embeddings/oleObject18.bin"/><Relationship Id="rId28" Type="http://schemas.openxmlformats.org/officeDocument/2006/relationships/image" Target="../media/image18.wmf"/><Relationship Id="rId10" Type="http://schemas.openxmlformats.org/officeDocument/2006/relationships/oleObject" Target="../embeddings/oleObject11.bin"/><Relationship Id="rId19" Type="http://schemas.openxmlformats.org/officeDocument/2006/relationships/oleObject" Target="../embeddings/oleObject16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9.wmf"/><Relationship Id="rId14" Type="http://schemas.openxmlformats.org/officeDocument/2006/relationships/oleObject" Target="../embeddings/oleObject13.bin"/><Relationship Id="rId22" Type="http://schemas.openxmlformats.org/officeDocument/2006/relationships/image" Target="../media/image15.wmf"/><Relationship Id="rId27" Type="http://schemas.openxmlformats.org/officeDocument/2006/relationships/oleObject" Target="../embeddings/oleObject20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9.wmf"/><Relationship Id="rId18" Type="http://schemas.openxmlformats.org/officeDocument/2006/relationships/oleObject" Target="../embeddings/oleObject28.bin"/><Relationship Id="rId26" Type="http://schemas.openxmlformats.org/officeDocument/2006/relationships/image" Target="../media/image28.wmf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26.wmf"/><Relationship Id="rId34" Type="http://schemas.openxmlformats.org/officeDocument/2006/relationships/image" Target="../media/image32.wmf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24.wmf"/><Relationship Id="rId25" Type="http://schemas.openxmlformats.org/officeDocument/2006/relationships/oleObject" Target="../embeddings/oleObject32.bin"/><Relationship Id="rId3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7.bin"/><Relationship Id="rId20" Type="http://schemas.openxmlformats.org/officeDocument/2006/relationships/oleObject" Target="../embeddings/oleObject29.bin"/><Relationship Id="rId29" Type="http://schemas.openxmlformats.org/officeDocument/2006/relationships/oleObject" Target="../embeddings/oleObject34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2.wmf"/><Relationship Id="rId24" Type="http://schemas.openxmlformats.org/officeDocument/2006/relationships/oleObject" Target="../embeddings/oleObject31.bin"/><Relationship Id="rId32" Type="http://schemas.openxmlformats.org/officeDocument/2006/relationships/image" Target="../media/image31.wmf"/><Relationship Id="rId5" Type="http://schemas.openxmlformats.org/officeDocument/2006/relationships/image" Target="../media/image19.wmf"/><Relationship Id="rId15" Type="http://schemas.openxmlformats.org/officeDocument/2006/relationships/image" Target="../media/image23.wmf"/><Relationship Id="rId23" Type="http://schemas.openxmlformats.org/officeDocument/2006/relationships/image" Target="../media/image27.wmf"/><Relationship Id="rId28" Type="http://schemas.openxmlformats.org/officeDocument/2006/relationships/image" Target="../media/image29.wmf"/><Relationship Id="rId10" Type="http://schemas.openxmlformats.org/officeDocument/2006/relationships/oleObject" Target="../embeddings/oleObject24.bin"/><Relationship Id="rId19" Type="http://schemas.openxmlformats.org/officeDocument/2006/relationships/image" Target="../media/image25.wmf"/><Relationship Id="rId31" Type="http://schemas.openxmlformats.org/officeDocument/2006/relationships/oleObject" Target="../embeddings/oleObject35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26.bin"/><Relationship Id="rId22" Type="http://schemas.openxmlformats.org/officeDocument/2006/relationships/oleObject" Target="../embeddings/oleObject30.bin"/><Relationship Id="rId27" Type="http://schemas.openxmlformats.org/officeDocument/2006/relationships/oleObject" Target="../embeddings/oleObject33.bin"/><Relationship Id="rId30" Type="http://schemas.openxmlformats.org/officeDocument/2006/relationships/image" Target="../media/image30.wmf"/><Relationship Id="rId35" Type="http://schemas.openxmlformats.org/officeDocument/2006/relationships/hyperlink" Target="http://www.bcmath.ca/" TargetMode="Externa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wmf"/><Relationship Id="rId18" Type="http://schemas.openxmlformats.org/officeDocument/2006/relationships/oleObject" Target="../embeddings/oleObject44.bin"/><Relationship Id="rId26" Type="http://schemas.openxmlformats.org/officeDocument/2006/relationships/oleObject" Target="../embeddings/oleObject48.bin"/><Relationship Id="rId39" Type="http://schemas.openxmlformats.org/officeDocument/2006/relationships/image" Target="../media/image50.wmf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41.wmf"/><Relationship Id="rId34" Type="http://schemas.openxmlformats.org/officeDocument/2006/relationships/oleObject" Target="../embeddings/oleObject52.bin"/><Relationship Id="rId42" Type="http://schemas.openxmlformats.org/officeDocument/2006/relationships/oleObject" Target="../embeddings/oleObject56.bin"/><Relationship Id="rId47" Type="http://schemas.openxmlformats.org/officeDocument/2006/relationships/image" Target="../media/image54.wmf"/><Relationship Id="rId50" Type="http://schemas.openxmlformats.org/officeDocument/2006/relationships/oleObject" Target="../embeddings/oleObject60.bin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41.bin"/><Relationship Id="rId17" Type="http://schemas.openxmlformats.org/officeDocument/2006/relationships/image" Target="../media/image39.wmf"/><Relationship Id="rId25" Type="http://schemas.openxmlformats.org/officeDocument/2006/relationships/image" Target="../media/image43.wmf"/><Relationship Id="rId33" Type="http://schemas.openxmlformats.org/officeDocument/2006/relationships/image" Target="../media/image47.wmf"/><Relationship Id="rId38" Type="http://schemas.openxmlformats.org/officeDocument/2006/relationships/oleObject" Target="../embeddings/oleObject54.bin"/><Relationship Id="rId46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3.bin"/><Relationship Id="rId20" Type="http://schemas.openxmlformats.org/officeDocument/2006/relationships/oleObject" Target="../embeddings/oleObject45.bin"/><Relationship Id="rId29" Type="http://schemas.openxmlformats.org/officeDocument/2006/relationships/image" Target="../media/image45.wmf"/><Relationship Id="rId41" Type="http://schemas.openxmlformats.org/officeDocument/2006/relationships/image" Target="../media/image51.wmf"/><Relationship Id="rId54" Type="http://schemas.openxmlformats.org/officeDocument/2006/relationships/hyperlink" Target="http://www.bcmath.ca/" TargetMode="Externa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36.wmf"/><Relationship Id="rId24" Type="http://schemas.openxmlformats.org/officeDocument/2006/relationships/oleObject" Target="../embeddings/oleObject47.bin"/><Relationship Id="rId32" Type="http://schemas.openxmlformats.org/officeDocument/2006/relationships/oleObject" Target="../embeddings/oleObject51.bin"/><Relationship Id="rId37" Type="http://schemas.openxmlformats.org/officeDocument/2006/relationships/image" Target="../media/image49.wmf"/><Relationship Id="rId40" Type="http://schemas.openxmlformats.org/officeDocument/2006/relationships/oleObject" Target="../embeddings/oleObject55.bin"/><Relationship Id="rId45" Type="http://schemas.openxmlformats.org/officeDocument/2006/relationships/image" Target="../media/image53.wmf"/><Relationship Id="rId53" Type="http://schemas.openxmlformats.org/officeDocument/2006/relationships/image" Target="../media/image57.wmf"/><Relationship Id="rId5" Type="http://schemas.openxmlformats.org/officeDocument/2006/relationships/image" Target="../media/image33.wmf"/><Relationship Id="rId15" Type="http://schemas.openxmlformats.org/officeDocument/2006/relationships/image" Target="../media/image38.wmf"/><Relationship Id="rId23" Type="http://schemas.openxmlformats.org/officeDocument/2006/relationships/image" Target="../media/image42.wmf"/><Relationship Id="rId28" Type="http://schemas.openxmlformats.org/officeDocument/2006/relationships/oleObject" Target="../embeddings/oleObject49.bin"/><Relationship Id="rId36" Type="http://schemas.openxmlformats.org/officeDocument/2006/relationships/oleObject" Target="../embeddings/oleObject53.bin"/><Relationship Id="rId49" Type="http://schemas.openxmlformats.org/officeDocument/2006/relationships/image" Target="../media/image55.wmf"/><Relationship Id="rId10" Type="http://schemas.openxmlformats.org/officeDocument/2006/relationships/oleObject" Target="../embeddings/oleObject40.bin"/><Relationship Id="rId19" Type="http://schemas.openxmlformats.org/officeDocument/2006/relationships/image" Target="../media/image40.wmf"/><Relationship Id="rId31" Type="http://schemas.openxmlformats.org/officeDocument/2006/relationships/image" Target="../media/image46.wmf"/><Relationship Id="rId44" Type="http://schemas.openxmlformats.org/officeDocument/2006/relationships/oleObject" Target="../embeddings/oleObject57.bin"/><Relationship Id="rId52" Type="http://schemas.openxmlformats.org/officeDocument/2006/relationships/oleObject" Target="../embeddings/oleObject61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42.bin"/><Relationship Id="rId22" Type="http://schemas.openxmlformats.org/officeDocument/2006/relationships/oleObject" Target="../embeddings/oleObject46.bin"/><Relationship Id="rId27" Type="http://schemas.openxmlformats.org/officeDocument/2006/relationships/image" Target="../media/image44.wmf"/><Relationship Id="rId30" Type="http://schemas.openxmlformats.org/officeDocument/2006/relationships/oleObject" Target="../embeddings/oleObject50.bin"/><Relationship Id="rId35" Type="http://schemas.openxmlformats.org/officeDocument/2006/relationships/image" Target="../media/image48.wmf"/><Relationship Id="rId43" Type="http://schemas.openxmlformats.org/officeDocument/2006/relationships/image" Target="../media/image52.wmf"/><Relationship Id="rId48" Type="http://schemas.openxmlformats.org/officeDocument/2006/relationships/oleObject" Target="../embeddings/oleObject59.bin"/><Relationship Id="rId8" Type="http://schemas.openxmlformats.org/officeDocument/2006/relationships/oleObject" Target="../embeddings/oleObject39.bin"/><Relationship Id="rId51" Type="http://schemas.openxmlformats.org/officeDocument/2006/relationships/image" Target="../media/image5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image" Target="../media/image62.wmf"/><Relationship Id="rId18" Type="http://schemas.openxmlformats.org/officeDocument/2006/relationships/image" Target="../media/image64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62.bin"/><Relationship Id="rId12" Type="http://schemas.openxmlformats.org/officeDocument/2006/relationships/oleObject" Target="../embeddings/oleObject65.bin"/><Relationship Id="rId17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3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67.png"/><Relationship Id="rId11" Type="http://schemas.openxmlformats.org/officeDocument/2006/relationships/oleObject" Target="../embeddings/oleObject64.bin"/><Relationship Id="rId5" Type="http://schemas.openxmlformats.org/officeDocument/2006/relationships/image" Target="../media/image66.png"/><Relationship Id="rId15" Type="http://schemas.openxmlformats.org/officeDocument/2006/relationships/oleObject" Target="../embeddings/oleObject67.bin"/><Relationship Id="rId10" Type="http://schemas.openxmlformats.org/officeDocument/2006/relationships/image" Target="../media/image61.wmf"/><Relationship Id="rId4" Type="http://schemas.openxmlformats.org/officeDocument/2006/relationships/image" Target="../media/image65.png"/><Relationship Id="rId9" Type="http://schemas.openxmlformats.org/officeDocument/2006/relationships/oleObject" Target="../embeddings/oleObject63.bin"/><Relationship Id="rId14" Type="http://schemas.openxmlformats.org/officeDocument/2006/relationships/oleObject" Target="../embeddings/oleObject6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image" Target="../media/image72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9.wmf"/><Relationship Id="rId12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71.wmf"/><Relationship Id="rId5" Type="http://schemas.openxmlformats.org/officeDocument/2006/relationships/image" Target="../media/image68.wmf"/><Relationship Id="rId10" Type="http://schemas.openxmlformats.org/officeDocument/2006/relationships/oleObject" Target="../embeddings/oleObject72.bin"/><Relationship Id="rId4" Type="http://schemas.openxmlformats.org/officeDocument/2006/relationships/oleObject" Target="../embeddings/oleObject69.bin"/><Relationship Id="rId9" Type="http://schemas.openxmlformats.org/officeDocument/2006/relationships/image" Target="../media/image7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13" Type="http://schemas.openxmlformats.org/officeDocument/2006/relationships/image" Target="../media/image49.wmf"/><Relationship Id="rId18" Type="http://schemas.openxmlformats.org/officeDocument/2006/relationships/oleObject" Target="../embeddings/oleObject79.bin"/><Relationship Id="rId26" Type="http://schemas.openxmlformats.org/officeDocument/2006/relationships/customXml" Target="../ink/ink1.xml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78.wmf"/><Relationship Id="rId7" Type="http://schemas.openxmlformats.org/officeDocument/2006/relationships/image" Target="../media/image83.jpeg"/><Relationship Id="rId12" Type="http://schemas.openxmlformats.org/officeDocument/2006/relationships/oleObject" Target="../embeddings/oleObject76.bin"/><Relationship Id="rId17" Type="http://schemas.openxmlformats.org/officeDocument/2006/relationships/image" Target="../media/image76.wmf"/><Relationship Id="rId25" Type="http://schemas.openxmlformats.org/officeDocument/2006/relationships/image" Target="../media/image8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8.bin"/><Relationship Id="rId20" Type="http://schemas.openxmlformats.org/officeDocument/2006/relationships/oleObject" Target="../embeddings/oleObject80.bin"/><Relationship Id="rId1" Type="http://schemas.openxmlformats.org/officeDocument/2006/relationships/vmlDrawing" Target="../drawings/vmlDrawing7.vml"/><Relationship Id="rId6" Type="http://schemas.openxmlformats.org/officeDocument/2006/relationships/hyperlink" Target="http://www.bcmath.ca/" TargetMode="External"/><Relationship Id="rId11" Type="http://schemas.openxmlformats.org/officeDocument/2006/relationships/image" Target="../media/image74.wmf"/><Relationship Id="rId24" Type="http://schemas.openxmlformats.org/officeDocument/2006/relationships/oleObject" Target="../embeddings/oleObject82.bin"/><Relationship Id="rId5" Type="http://schemas.openxmlformats.org/officeDocument/2006/relationships/image" Target="../media/image82.jpeg"/><Relationship Id="rId15" Type="http://schemas.openxmlformats.org/officeDocument/2006/relationships/image" Target="../media/image75.wmf"/><Relationship Id="rId23" Type="http://schemas.openxmlformats.org/officeDocument/2006/relationships/image" Target="../media/image79.wmf"/><Relationship Id="rId10" Type="http://schemas.openxmlformats.org/officeDocument/2006/relationships/oleObject" Target="../embeddings/oleObject75.bin"/><Relationship Id="rId19" Type="http://schemas.openxmlformats.org/officeDocument/2006/relationships/image" Target="../media/image77.wmf"/><Relationship Id="rId4" Type="http://schemas.openxmlformats.org/officeDocument/2006/relationships/image" Target="../media/image81.jpeg"/><Relationship Id="rId9" Type="http://schemas.openxmlformats.org/officeDocument/2006/relationships/image" Target="../media/image73.wmf"/><Relationship Id="rId14" Type="http://schemas.openxmlformats.org/officeDocument/2006/relationships/oleObject" Target="../embeddings/oleObject77.bin"/><Relationship Id="rId22" Type="http://schemas.openxmlformats.org/officeDocument/2006/relationships/oleObject" Target="../embeddings/oleObject81.bin"/><Relationship Id="rId27" Type="http://schemas.openxmlformats.org/officeDocument/2006/relationships/image" Target="../media/image8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Section 9.3 </a:t>
            </a:r>
            <a:br>
              <a:rPr lang="en-CA" dirty="0"/>
            </a:br>
            <a:r>
              <a:rPr lang="en-CA" dirty="0"/>
              <a:t>Volume of a Cylinder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003800" y="6613525"/>
            <a:ext cx="40592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© Copyright all rights reserved to Homework depot: </a:t>
            </a:r>
            <a:r>
              <a:rPr lang="en-US" sz="1000">
                <a:hlinkClick r:id="rId3"/>
              </a:rPr>
              <a:t>www.BCMath.ca</a:t>
            </a:r>
            <a:r>
              <a:rPr lang="en-US" sz="100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816DB26-A405-4E43-A84A-68180A27F03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52400" y="1983942"/>
            <a:ext cx="3703946" cy="338888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20B48D-CB88-4D97-AB23-B0381C629FC5}"/>
              </a:ext>
            </a:extLst>
          </p:cNvPr>
          <p:cNvSpPr txBox="1">
            <a:spLocks/>
          </p:cNvSpPr>
          <p:nvPr/>
        </p:nvSpPr>
        <p:spPr>
          <a:xfrm>
            <a:off x="152400" y="106679"/>
            <a:ext cx="8686800" cy="214699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/>
              <a:buNone/>
            </a:pPr>
            <a:r>
              <a:rPr lang="en-CA" dirty="0"/>
              <a:t>Ex: The following image is a hollow cylinder made of copper.  The length “L” is 150cm.  The inner radius is 3cm and outer radius is 4.5cm.  If the density of copper is 8.94g/cm3, how much would this hollow cylinder weigh? </a:t>
            </a:r>
          </a:p>
        </p:txBody>
      </p:sp>
    </p:spTree>
    <p:extLst>
      <p:ext uri="{BB962C8B-B14F-4D97-AF65-F5344CB8AC3E}">
        <p14:creationId xmlns:p14="http://schemas.microsoft.com/office/powerpoint/2010/main" val="663301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e 60"/>
          <p:cNvSpPr/>
          <p:nvPr/>
        </p:nvSpPr>
        <p:spPr>
          <a:xfrm rot="20224269" flipV="1">
            <a:off x="3876675" y="2473325"/>
            <a:ext cx="1979613" cy="1981200"/>
          </a:xfrm>
          <a:prstGeom prst="pie">
            <a:avLst>
              <a:gd name="adj1" fmla="val 13449272"/>
              <a:gd name="adj2" fmla="val 16172614"/>
            </a:avLst>
          </a:prstGeom>
          <a:solidFill>
            <a:srgbClr val="0070C0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67" name="Pie 66"/>
          <p:cNvSpPr/>
          <p:nvPr/>
        </p:nvSpPr>
        <p:spPr>
          <a:xfrm rot="20224269" flipV="1">
            <a:off x="4657725" y="2482850"/>
            <a:ext cx="1979613" cy="1979613"/>
          </a:xfrm>
          <a:prstGeom prst="pie">
            <a:avLst>
              <a:gd name="adj1" fmla="val 13449272"/>
              <a:gd name="adj2" fmla="val 16172614"/>
            </a:avLst>
          </a:prstGeom>
          <a:solidFill>
            <a:srgbClr val="0070C0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73" name="Pie 72"/>
          <p:cNvSpPr/>
          <p:nvPr/>
        </p:nvSpPr>
        <p:spPr>
          <a:xfrm rot="20224269" flipV="1">
            <a:off x="5437188" y="2492375"/>
            <a:ext cx="1981200" cy="1979613"/>
          </a:xfrm>
          <a:prstGeom prst="pie">
            <a:avLst>
              <a:gd name="adj1" fmla="val 13449272"/>
              <a:gd name="adj2" fmla="val 16172614"/>
            </a:avLst>
          </a:prstGeom>
          <a:solidFill>
            <a:srgbClr val="0070C0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79" name="Pie 78"/>
          <p:cNvSpPr/>
          <p:nvPr/>
        </p:nvSpPr>
        <p:spPr>
          <a:xfrm rot="20224269" flipV="1">
            <a:off x="6218238" y="2501900"/>
            <a:ext cx="1979612" cy="1979613"/>
          </a:xfrm>
          <a:prstGeom prst="pie">
            <a:avLst>
              <a:gd name="adj1" fmla="val 13449272"/>
              <a:gd name="adj2" fmla="val 16172614"/>
            </a:avLst>
          </a:prstGeom>
          <a:solidFill>
            <a:srgbClr val="0070C0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70" name="Pie 69"/>
          <p:cNvSpPr/>
          <p:nvPr/>
        </p:nvSpPr>
        <p:spPr>
          <a:xfrm rot="1416210">
            <a:off x="5038725" y="3397250"/>
            <a:ext cx="1979613" cy="1979613"/>
          </a:xfrm>
          <a:prstGeom prst="pie">
            <a:avLst>
              <a:gd name="adj1" fmla="val 13449272"/>
              <a:gd name="adj2" fmla="val 16172614"/>
            </a:avLst>
          </a:prstGeom>
          <a:solidFill>
            <a:srgbClr val="0070C0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64" name="Pie 63"/>
          <p:cNvSpPr/>
          <p:nvPr/>
        </p:nvSpPr>
        <p:spPr>
          <a:xfrm rot="1416210">
            <a:off x="4257675" y="3387725"/>
            <a:ext cx="1981200" cy="1979613"/>
          </a:xfrm>
          <a:prstGeom prst="pie">
            <a:avLst>
              <a:gd name="adj1" fmla="val 13449272"/>
              <a:gd name="adj2" fmla="val 16172614"/>
            </a:avLst>
          </a:prstGeom>
          <a:solidFill>
            <a:srgbClr val="0070C0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38" y="231775"/>
            <a:ext cx="4592637" cy="47767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/>
              <a:t>Review: Area of a Circle: </a:t>
            </a:r>
          </a:p>
        </p:txBody>
      </p:sp>
      <p:sp>
        <p:nvSpPr>
          <p:cNvPr id="4" name="Oval 3"/>
          <p:cNvSpPr/>
          <p:nvPr/>
        </p:nvSpPr>
        <p:spPr>
          <a:xfrm>
            <a:off x="784225" y="2841625"/>
            <a:ext cx="1979613" cy="1981200"/>
          </a:xfrm>
          <a:prstGeom prst="ellipse">
            <a:avLst/>
          </a:prstGeom>
          <a:solidFill>
            <a:schemeClr val="accent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6" name="Straight Connector 5"/>
          <p:cNvCxnSpPr>
            <a:stCxn id="4" idx="0"/>
            <a:endCxn id="4" idx="4"/>
          </p:cNvCxnSpPr>
          <p:nvPr/>
        </p:nvCxnSpPr>
        <p:spPr>
          <a:xfrm rot="16200000" flipH="1">
            <a:off x="784226" y="3832225"/>
            <a:ext cx="1979612" cy="1587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4" idx="7"/>
            <a:endCxn id="4" idx="3"/>
          </p:cNvCxnSpPr>
          <p:nvPr/>
        </p:nvCxnSpPr>
        <p:spPr>
          <a:xfrm rot="16200000" flipH="1" flipV="1">
            <a:off x="1074738" y="3132138"/>
            <a:ext cx="1400175" cy="1400175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6"/>
            <a:endCxn id="4" idx="2"/>
          </p:cNvCxnSpPr>
          <p:nvPr/>
        </p:nvCxnSpPr>
        <p:spPr>
          <a:xfrm flipH="1">
            <a:off x="784225" y="3832225"/>
            <a:ext cx="1979613" cy="158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4" idx="1"/>
          </p:cNvCxnSpPr>
          <p:nvPr/>
        </p:nvCxnSpPr>
        <p:spPr>
          <a:xfrm rot="16200000" flipV="1">
            <a:off x="1074738" y="3132138"/>
            <a:ext cx="1400175" cy="1400175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ie 33"/>
          <p:cNvSpPr/>
          <p:nvPr/>
        </p:nvSpPr>
        <p:spPr>
          <a:xfrm>
            <a:off x="787400" y="2827338"/>
            <a:ext cx="1979613" cy="1979612"/>
          </a:xfrm>
          <a:prstGeom prst="pie">
            <a:avLst>
              <a:gd name="adj1" fmla="val 13449272"/>
              <a:gd name="adj2" fmla="val 16172614"/>
            </a:avLst>
          </a:prstGeom>
          <a:solidFill>
            <a:srgbClr val="0070C0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35" name="Pie 34"/>
          <p:cNvSpPr/>
          <p:nvPr/>
        </p:nvSpPr>
        <p:spPr>
          <a:xfrm flipH="1">
            <a:off x="777875" y="2844800"/>
            <a:ext cx="1981200" cy="1979613"/>
          </a:xfrm>
          <a:prstGeom prst="pie">
            <a:avLst>
              <a:gd name="adj1" fmla="val 13449272"/>
              <a:gd name="adj2" fmla="val 16200000"/>
            </a:avLst>
          </a:prstGeom>
          <a:solidFill>
            <a:srgbClr val="0070C0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36" name="Pie 35"/>
          <p:cNvSpPr/>
          <p:nvPr/>
        </p:nvSpPr>
        <p:spPr>
          <a:xfrm flipH="1">
            <a:off x="796925" y="2835275"/>
            <a:ext cx="1979613" cy="1981200"/>
          </a:xfrm>
          <a:prstGeom prst="pie">
            <a:avLst>
              <a:gd name="adj1" fmla="val 10768812"/>
              <a:gd name="adj2" fmla="val 13403299"/>
            </a:avLst>
          </a:prstGeom>
          <a:solidFill>
            <a:srgbClr val="0070C0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37" name="Pie 36"/>
          <p:cNvSpPr/>
          <p:nvPr/>
        </p:nvSpPr>
        <p:spPr>
          <a:xfrm rot="-2700000">
            <a:off x="781050" y="2832100"/>
            <a:ext cx="1979613" cy="1979613"/>
          </a:xfrm>
          <a:prstGeom prst="pie">
            <a:avLst>
              <a:gd name="adj1" fmla="val 13449272"/>
              <a:gd name="adj2" fmla="val 16200000"/>
            </a:avLst>
          </a:prstGeom>
          <a:solidFill>
            <a:srgbClr val="0070C0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38" name="Pie 37"/>
          <p:cNvSpPr/>
          <p:nvPr/>
        </p:nvSpPr>
        <p:spPr>
          <a:xfrm flipV="1">
            <a:off x="792163" y="2859088"/>
            <a:ext cx="1979612" cy="1979612"/>
          </a:xfrm>
          <a:prstGeom prst="pie">
            <a:avLst>
              <a:gd name="adj1" fmla="val 13449272"/>
              <a:gd name="adj2" fmla="val 16200000"/>
            </a:avLst>
          </a:prstGeom>
          <a:solidFill>
            <a:srgbClr val="0070C0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39" name="Pie 38"/>
          <p:cNvSpPr/>
          <p:nvPr/>
        </p:nvSpPr>
        <p:spPr>
          <a:xfrm flipH="1" flipV="1">
            <a:off x="796925" y="2862263"/>
            <a:ext cx="1979613" cy="1981200"/>
          </a:xfrm>
          <a:prstGeom prst="pie">
            <a:avLst>
              <a:gd name="adj1" fmla="val 13449272"/>
              <a:gd name="adj2" fmla="val 16200000"/>
            </a:avLst>
          </a:prstGeom>
          <a:solidFill>
            <a:srgbClr val="0070C0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40" name="Pie 39"/>
          <p:cNvSpPr/>
          <p:nvPr/>
        </p:nvSpPr>
        <p:spPr>
          <a:xfrm flipH="1" flipV="1">
            <a:off x="787400" y="2867025"/>
            <a:ext cx="1979613" cy="1979613"/>
          </a:xfrm>
          <a:prstGeom prst="pie">
            <a:avLst>
              <a:gd name="adj1" fmla="val 10768812"/>
              <a:gd name="adj2" fmla="val 13403299"/>
            </a:avLst>
          </a:prstGeom>
          <a:solidFill>
            <a:srgbClr val="0070C0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41" name="Pie 40"/>
          <p:cNvSpPr/>
          <p:nvPr/>
        </p:nvSpPr>
        <p:spPr>
          <a:xfrm rot="2700000" flipV="1">
            <a:off x="781050" y="2857500"/>
            <a:ext cx="1979613" cy="1979613"/>
          </a:xfrm>
          <a:prstGeom prst="pie">
            <a:avLst>
              <a:gd name="adj1" fmla="val 13449272"/>
              <a:gd name="adj2" fmla="val 16200000"/>
            </a:avLst>
          </a:prstGeom>
          <a:solidFill>
            <a:srgbClr val="0070C0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57" name="Pie 56"/>
          <p:cNvSpPr/>
          <p:nvPr/>
        </p:nvSpPr>
        <p:spPr>
          <a:xfrm rot="1416210">
            <a:off x="3478213" y="3386138"/>
            <a:ext cx="1979612" cy="1979612"/>
          </a:xfrm>
          <a:prstGeom prst="pie">
            <a:avLst>
              <a:gd name="adj1" fmla="val 13449272"/>
              <a:gd name="adj2" fmla="val 16172614"/>
            </a:avLst>
          </a:prstGeom>
          <a:solidFill>
            <a:srgbClr val="0070C0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76" name="Pie 75"/>
          <p:cNvSpPr/>
          <p:nvPr/>
        </p:nvSpPr>
        <p:spPr>
          <a:xfrm rot="1416210">
            <a:off x="5819775" y="3406775"/>
            <a:ext cx="1979613" cy="1979613"/>
          </a:xfrm>
          <a:prstGeom prst="pie">
            <a:avLst>
              <a:gd name="adj1" fmla="val 13449272"/>
              <a:gd name="adj2" fmla="val 16172614"/>
            </a:avLst>
          </a:prstGeom>
          <a:solidFill>
            <a:srgbClr val="0070C0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chemeClr val="tx1"/>
              </a:solidFill>
            </a:endParaRPr>
          </a:p>
        </p:txBody>
      </p: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3876675" y="2489200"/>
            <a:ext cx="4322763" cy="2000250"/>
            <a:chOff x="3522649" y="3257158"/>
            <a:chExt cx="4321587" cy="1999895"/>
          </a:xfrm>
        </p:grpSpPr>
        <p:sp>
          <p:nvSpPr>
            <p:cNvPr id="60" name="Arc 59"/>
            <p:cNvSpPr/>
            <p:nvPr/>
          </p:nvSpPr>
          <p:spPr>
            <a:xfrm rot="20224269" flipV="1">
              <a:off x="3522649" y="3257158"/>
              <a:ext cx="1980661" cy="1979262"/>
            </a:xfrm>
            <a:prstGeom prst="arc">
              <a:avLst>
                <a:gd name="adj1" fmla="val 13413701"/>
                <a:gd name="adj2" fmla="val 16248314"/>
              </a:avLst>
            </a:prstGeom>
            <a:noFill/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66" name="Arc 65"/>
            <p:cNvSpPr/>
            <p:nvPr/>
          </p:nvSpPr>
          <p:spPr>
            <a:xfrm rot="20224269" flipV="1">
              <a:off x="4303487" y="3266681"/>
              <a:ext cx="1979074" cy="1979262"/>
            </a:xfrm>
            <a:prstGeom prst="arc">
              <a:avLst>
                <a:gd name="adj1" fmla="val 13413701"/>
                <a:gd name="adj2" fmla="val 16248314"/>
              </a:avLst>
            </a:prstGeom>
            <a:noFill/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72" name="Arc 71"/>
            <p:cNvSpPr/>
            <p:nvPr/>
          </p:nvSpPr>
          <p:spPr>
            <a:xfrm rot="20224269" flipV="1">
              <a:off x="5084324" y="3268269"/>
              <a:ext cx="1979074" cy="1979261"/>
            </a:xfrm>
            <a:prstGeom prst="arc">
              <a:avLst>
                <a:gd name="adj1" fmla="val 13413701"/>
                <a:gd name="adj2" fmla="val 16248314"/>
              </a:avLst>
            </a:prstGeom>
            <a:noFill/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78" name="Arc 77"/>
            <p:cNvSpPr/>
            <p:nvPr/>
          </p:nvSpPr>
          <p:spPr>
            <a:xfrm rot="20224269" flipV="1">
              <a:off x="5863575" y="3277792"/>
              <a:ext cx="1980661" cy="1979261"/>
            </a:xfrm>
            <a:prstGeom prst="arc">
              <a:avLst>
                <a:gd name="adj1" fmla="val 13413701"/>
                <a:gd name="adj2" fmla="val 16248314"/>
              </a:avLst>
            </a:prstGeom>
            <a:noFill/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</p:grpSp>
      <p:grpSp>
        <p:nvGrpSpPr>
          <p:cNvPr id="5" name="Group 79"/>
          <p:cNvGrpSpPr>
            <a:grpSpLocks/>
          </p:cNvGrpSpPr>
          <p:nvPr/>
        </p:nvGrpSpPr>
        <p:grpSpPr bwMode="auto">
          <a:xfrm>
            <a:off x="3470275" y="3371850"/>
            <a:ext cx="4321175" cy="2006600"/>
            <a:chOff x="3123800" y="3988034"/>
            <a:chExt cx="4321587" cy="2007846"/>
          </a:xfrm>
        </p:grpSpPr>
        <p:sp>
          <p:nvSpPr>
            <p:cNvPr id="55" name="Arc 54"/>
            <p:cNvSpPr/>
            <p:nvPr/>
          </p:nvSpPr>
          <p:spPr>
            <a:xfrm rot="1416210">
              <a:off x="3123800" y="3988034"/>
              <a:ext cx="1979802" cy="1979253"/>
            </a:xfrm>
            <a:prstGeom prst="arc">
              <a:avLst>
                <a:gd name="adj1" fmla="val 13413701"/>
                <a:gd name="adj2" fmla="val 16248314"/>
              </a:avLst>
            </a:prstGeom>
            <a:noFill/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63" name="Arc 62"/>
            <p:cNvSpPr/>
            <p:nvPr/>
          </p:nvSpPr>
          <p:spPr>
            <a:xfrm rot="1416210">
              <a:off x="3904924" y="3997565"/>
              <a:ext cx="1979802" cy="1979253"/>
            </a:xfrm>
            <a:prstGeom prst="arc">
              <a:avLst>
                <a:gd name="adj1" fmla="val 13413701"/>
                <a:gd name="adj2" fmla="val 16248314"/>
              </a:avLst>
            </a:prstGeom>
            <a:noFill/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69" name="Arc 68"/>
            <p:cNvSpPr/>
            <p:nvPr/>
          </p:nvSpPr>
          <p:spPr>
            <a:xfrm rot="1416210">
              <a:off x="4684462" y="4007096"/>
              <a:ext cx="1979801" cy="1979253"/>
            </a:xfrm>
            <a:prstGeom prst="arc">
              <a:avLst>
                <a:gd name="adj1" fmla="val 13413701"/>
                <a:gd name="adj2" fmla="val 16248314"/>
              </a:avLst>
            </a:prstGeom>
            <a:noFill/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75" name="Arc 74"/>
            <p:cNvSpPr/>
            <p:nvPr/>
          </p:nvSpPr>
          <p:spPr>
            <a:xfrm rot="1416210">
              <a:off x="5465586" y="4016627"/>
              <a:ext cx="1979801" cy="1979253"/>
            </a:xfrm>
            <a:prstGeom prst="arc">
              <a:avLst>
                <a:gd name="adj1" fmla="val 13413701"/>
                <a:gd name="adj2" fmla="val 16248314"/>
              </a:avLst>
            </a:prstGeom>
            <a:noFill/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</p:grp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273050" y="819150"/>
            <a:ext cx="6292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sz="2000">
                <a:solidFill>
                  <a:srgbClr val="FF0000"/>
                </a:solidFill>
                <a:latin typeface="Century Schoolbook" pitchFamily="18" charset="0"/>
              </a:rPr>
              <a:t>To find the area of a circle, cut it into 8 equal pieces</a:t>
            </a: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261938" y="1230313"/>
            <a:ext cx="5961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sz="2000">
                <a:solidFill>
                  <a:srgbClr val="FF0000"/>
                </a:solidFill>
                <a:latin typeface="Century Schoolbook" pitchFamily="18" charset="0"/>
              </a:rPr>
              <a:t>Put the pieces together to create a parallelogram</a:t>
            </a: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290513" y="1751013"/>
            <a:ext cx="6173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sz="2000">
                <a:solidFill>
                  <a:srgbClr val="FF0000"/>
                </a:solidFill>
                <a:latin typeface="Century Schoolbook" pitchFamily="18" charset="0"/>
              </a:rPr>
              <a:t>The length of the top is equal to half the perimeter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4713288" y="2922588"/>
          <a:ext cx="20955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4" imgW="977900" imgH="228600" progId="Equation.DSMT4">
                  <p:embed/>
                </p:oleObj>
              </mc:Choice>
              <mc:Fallback>
                <p:oleObj name="Equation" r:id="rId4" imgW="977900" imgH="228600" progId="Equation.DSMT4">
                  <p:embed/>
                  <p:pic>
                    <p:nvPicPr>
                      <p:cNvPr id="409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3288" y="2922588"/>
                        <a:ext cx="2095500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3"/>
          <p:cNvGraphicFramePr>
            <a:graphicFrameLocks noChangeAspect="1"/>
          </p:cNvGraphicFramePr>
          <p:nvPr/>
        </p:nvGraphicFramePr>
        <p:xfrm>
          <a:off x="4921250" y="4440238"/>
          <a:ext cx="20955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6" imgW="977900" imgH="228600" progId="Equation.DSMT4">
                  <p:embed/>
                </p:oleObj>
              </mc:Choice>
              <mc:Fallback>
                <p:oleObj name="Equation" r:id="rId6" imgW="977900" imgH="228600" progId="Equation.DSMT4">
                  <p:embed/>
                  <p:pic>
                    <p:nvPicPr>
                      <p:cNvPr id="8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0" y="4440238"/>
                        <a:ext cx="2095500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293688" y="2286000"/>
            <a:ext cx="5484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sz="2000">
                <a:solidFill>
                  <a:srgbClr val="FF0000"/>
                </a:solidFill>
                <a:latin typeface="Century Schoolbook" pitchFamily="18" charset="0"/>
              </a:rPr>
              <a:t>The height is equal to the radius of the circle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 rot="5400000">
            <a:off x="5513388" y="3889375"/>
            <a:ext cx="1023938" cy="14287"/>
          </a:xfrm>
          <a:prstGeom prst="straightConnector1">
            <a:avLst/>
          </a:prstGeom>
          <a:ln w="254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1" name="Object 3"/>
          <p:cNvGraphicFramePr>
            <a:graphicFrameLocks noChangeAspect="1"/>
          </p:cNvGraphicFramePr>
          <p:nvPr/>
        </p:nvGraphicFramePr>
        <p:xfrm>
          <a:off x="5818188" y="3716338"/>
          <a:ext cx="246062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7" imgW="114102" imgH="126780" progId="Equation.DSMT4">
                  <p:embed/>
                </p:oleObj>
              </mc:Choice>
              <mc:Fallback>
                <p:oleObj name="Equation" r:id="rId7" imgW="114102" imgH="126780" progId="Equation.DSMT4">
                  <p:embed/>
                  <p:pic>
                    <p:nvPicPr>
                      <p:cNvPr id="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8188" y="3716338"/>
                        <a:ext cx="246062" cy="271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99"/>
          <p:cNvGrpSpPr>
            <a:grpSpLocks/>
          </p:cNvGrpSpPr>
          <p:nvPr/>
        </p:nvGrpSpPr>
        <p:grpSpPr bwMode="auto">
          <a:xfrm>
            <a:off x="3479800" y="2476500"/>
            <a:ext cx="4721225" cy="2911475"/>
            <a:chOff x="3166079" y="2803766"/>
            <a:chExt cx="4720522" cy="2912294"/>
          </a:xfrm>
        </p:grpSpPr>
        <p:sp>
          <p:nvSpPr>
            <p:cNvPr id="92" name="Pie 91"/>
            <p:cNvSpPr/>
            <p:nvPr/>
          </p:nvSpPr>
          <p:spPr>
            <a:xfrm rot="20224269" flipV="1">
              <a:off x="3564483" y="2803766"/>
              <a:ext cx="1980905" cy="1980170"/>
            </a:xfrm>
            <a:prstGeom prst="pie">
              <a:avLst>
                <a:gd name="adj1" fmla="val 13449272"/>
                <a:gd name="adj2" fmla="val 16172614"/>
              </a:avLst>
            </a:prstGeom>
            <a:solidFill>
              <a:srgbClr val="0070C0">
                <a:alpha val="6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93" name="Pie 92"/>
            <p:cNvSpPr/>
            <p:nvPr/>
          </p:nvSpPr>
          <p:spPr>
            <a:xfrm rot="20224269" flipV="1">
              <a:off x="4345416" y="2813294"/>
              <a:ext cx="1980905" cy="1980170"/>
            </a:xfrm>
            <a:prstGeom prst="pie">
              <a:avLst>
                <a:gd name="adj1" fmla="val 13449272"/>
                <a:gd name="adj2" fmla="val 16172614"/>
              </a:avLst>
            </a:prstGeom>
            <a:solidFill>
              <a:srgbClr val="0070C0">
                <a:alpha val="6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94" name="Pie 93"/>
            <p:cNvSpPr/>
            <p:nvPr/>
          </p:nvSpPr>
          <p:spPr>
            <a:xfrm rot="20224269" flipV="1">
              <a:off x="5126350" y="2822821"/>
              <a:ext cx="1979317" cy="1980170"/>
            </a:xfrm>
            <a:prstGeom prst="pie">
              <a:avLst>
                <a:gd name="adj1" fmla="val 13449272"/>
                <a:gd name="adj2" fmla="val 16172614"/>
              </a:avLst>
            </a:prstGeom>
            <a:solidFill>
              <a:srgbClr val="0070C0">
                <a:alpha val="6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95" name="Pie 94"/>
            <p:cNvSpPr/>
            <p:nvPr/>
          </p:nvSpPr>
          <p:spPr>
            <a:xfrm rot="20224269" flipV="1">
              <a:off x="5907284" y="2832349"/>
              <a:ext cx="1979317" cy="1978581"/>
            </a:xfrm>
            <a:prstGeom prst="pie">
              <a:avLst>
                <a:gd name="adj1" fmla="val 13449272"/>
                <a:gd name="adj2" fmla="val 16172614"/>
              </a:avLst>
            </a:prstGeom>
            <a:solidFill>
              <a:srgbClr val="0070C0">
                <a:alpha val="6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96" name="Pie 95"/>
            <p:cNvSpPr/>
            <p:nvPr/>
          </p:nvSpPr>
          <p:spPr>
            <a:xfrm rot="1416210">
              <a:off x="4726360" y="3726363"/>
              <a:ext cx="1980905" cy="1980169"/>
            </a:xfrm>
            <a:prstGeom prst="pie">
              <a:avLst>
                <a:gd name="adj1" fmla="val 13449272"/>
                <a:gd name="adj2" fmla="val 16172614"/>
              </a:avLst>
            </a:prstGeom>
            <a:solidFill>
              <a:srgbClr val="0070C0">
                <a:alpha val="6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97" name="Pie 96"/>
            <p:cNvSpPr/>
            <p:nvPr/>
          </p:nvSpPr>
          <p:spPr>
            <a:xfrm rot="1416210">
              <a:off x="3947013" y="3716836"/>
              <a:ext cx="1979318" cy="1980169"/>
            </a:xfrm>
            <a:prstGeom prst="pie">
              <a:avLst>
                <a:gd name="adj1" fmla="val 13449272"/>
                <a:gd name="adj2" fmla="val 16172614"/>
              </a:avLst>
            </a:prstGeom>
            <a:solidFill>
              <a:srgbClr val="0070C0">
                <a:alpha val="6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98" name="Pie 97"/>
            <p:cNvSpPr/>
            <p:nvPr/>
          </p:nvSpPr>
          <p:spPr>
            <a:xfrm rot="1416210">
              <a:off x="3166079" y="3716836"/>
              <a:ext cx="1979318" cy="1978581"/>
            </a:xfrm>
            <a:prstGeom prst="pie">
              <a:avLst>
                <a:gd name="adj1" fmla="val 13449272"/>
                <a:gd name="adj2" fmla="val 16172614"/>
              </a:avLst>
            </a:prstGeom>
            <a:solidFill>
              <a:srgbClr val="0070C0">
                <a:alpha val="6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99" name="Pie 98"/>
            <p:cNvSpPr/>
            <p:nvPr/>
          </p:nvSpPr>
          <p:spPr>
            <a:xfrm rot="1416210">
              <a:off x="5507293" y="3735891"/>
              <a:ext cx="1980905" cy="1980169"/>
            </a:xfrm>
            <a:prstGeom prst="pie">
              <a:avLst>
                <a:gd name="adj1" fmla="val 13449272"/>
                <a:gd name="adj2" fmla="val 16172614"/>
              </a:avLst>
            </a:prstGeom>
            <a:solidFill>
              <a:srgbClr val="0070C0">
                <a:alpha val="6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>
                <a:solidFill>
                  <a:schemeClr val="tx1"/>
                </a:solidFill>
              </a:endParaRPr>
            </a:p>
          </p:txBody>
        </p:sp>
      </p:grpSp>
      <p:sp>
        <p:nvSpPr>
          <p:cNvPr id="101" name="Parallelogram 100"/>
          <p:cNvSpPr/>
          <p:nvPr/>
        </p:nvSpPr>
        <p:spPr>
          <a:xfrm flipH="1">
            <a:off x="4094163" y="5064125"/>
            <a:ext cx="3508375" cy="1022350"/>
          </a:xfrm>
          <a:prstGeom prst="parallelogram">
            <a:avLst>
              <a:gd name="adj" fmla="val 29348"/>
            </a:avLst>
          </a:prstGeom>
          <a:solidFill>
            <a:srgbClr val="0070C0">
              <a:alpha val="7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102" name="Straight Arrow Connector 101"/>
          <p:cNvCxnSpPr/>
          <p:nvPr/>
        </p:nvCxnSpPr>
        <p:spPr>
          <a:xfrm rot="5400000">
            <a:off x="5665788" y="5570538"/>
            <a:ext cx="1023937" cy="14287"/>
          </a:xfrm>
          <a:prstGeom prst="straightConnector1">
            <a:avLst/>
          </a:prstGeom>
          <a:ln w="254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" name="Object 3"/>
          <p:cNvGraphicFramePr>
            <a:graphicFrameLocks noChangeAspect="1"/>
          </p:cNvGraphicFramePr>
          <p:nvPr/>
        </p:nvGraphicFramePr>
        <p:xfrm>
          <a:off x="5970588" y="5397500"/>
          <a:ext cx="246062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quation" r:id="rId9" imgW="114102" imgH="126780" progId="Equation.DSMT4">
                  <p:embed/>
                </p:oleObj>
              </mc:Choice>
              <mc:Fallback>
                <p:oleObj name="Equation" r:id="rId9" imgW="114102" imgH="126780" progId="Equation.DSMT4">
                  <p:embed/>
                  <p:pic>
                    <p:nvPicPr>
                      <p:cNvPr id="1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8" y="5397500"/>
                        <a:ext cx="246062" cy="271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Object 3"/>
          <p:cNvGraphicFramePr>
            <a:graphicFrameLocks noChangeAspect="1"/>
          </p:cNvGraphicFramePr>
          <p:nvPr/>
        </p:nvGraphicFramePr>
        <p:xfrm>
          <a:off x="5535613" y="6070600"/>
          <a:ext cx="106045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Equation" r:id="rId10" imgW="494870" imgH="253780" progId="Equation.DSMT4">
                  <p:embed/>
                </p:oleObj>
              </mc:Choice>
              <mc:Fallback>
                <p:oleObj name="Equation" r:id="rId10" imgW="494870" imgH="253780" progId="Equation.DSMT4">
                  <p:embed/>
                  <p:pic>
                    <p:nvPicPr>
                      <p:cNvPr id="10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5613" y="6070600"/>
                        <a:ext cx="1060450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" name="Object 3"/>
          <p:cNvGraphicFramePr>
            <a:graphicFrameLocks noChangeAspect="1"/>
          </p:cNvGraphicFramePr>
          <p:nvPr/>
        </p:nvGraphicFramePr>
        <p:xfrm>
          <a:off x="733425" y="4997450"/>
          <a:ext cx="201295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Equation" r:id="rId12" imgW="939392" imgH="253890" progId="Equation.DSMT4">
                  <p:embed/>
                </p:oleObj>
              </mc:Choice>
              <mc:Fallback>
                <p:oleObj name="Equation" r:id="rId12" imgW="939392" imgH="253890" progId="Equation.DSMT4">
                  <p:embed/>
                  <p:pic>
                    <p:nvPicPr>
                      <p:cNvPr id="10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" y="4997450"/>
                        <a:ext cx="2012950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" name="Object 3"/>
          <p:cNvGraphicFramePr>
            <a:graphicFrameLocks noChangeAspect="1"/>
          </p:cNvGraphicFramePr>
          <p:nvPr/>
        </p:nvGraphicFramePr>
        <p:xfrm>
          <a:off x="733425" y="5548313"/>
          <a:ext cx="111601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14" imgW="520474" imgH="203112" progId="Equation.DSMT4">
                  <p:embed/>
                </p:oleObj>
              </mc:Choice>
              <mc:Fallback>
                <p:oleObj name="Equation" r:id="rId14" imgW="520474" imgH="203112" progId="Equation.DSMT4">
                  <p:embed/>
                  <p:pic>
                    <p:nvPicPr>
                      <p:cNvPr id="10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" y="5548313"/>
                        <a:ext cx="1116013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7" name="Straight Connector 106"/>
          <p:cNvCxnSpPr/>
          <p:nvPr/>
        </p:nvCxnSpPr>
        <p:spPr>
          <a:xfrm flipV="1">
            <a:off x="1254125" y="5159375"/>
            <a:ext cx="315913" cy="24606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1597025" y="5119688"/>
            <a:ext cx="315913" cy="24606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Box 5"/>
          <p:cNvSpPr txBox="1">
            <a:spLocks noChangeArrowheads="1"/>
          </p:cNvSpPr>
          <p:nvPr/>
        </p:nvSpPr>
        <p:spPr bwMode="auto">
          <a:xfrm>
            <a:off x="5003800" y="6613525"/>
            <a:ext cx="40592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© Copyright all rights reserved to Homework depot: </a:t>
            </a:r>
            <a:r>
              <a:rPr lang="en-US" sz="1000">
                <a:hlinkClick r:id="rId16"/>
              </a:rPr>
              <a:t>www.BCMath.ca</a:t>
            </a:r>
            <a:r>
              <a:rPr lang="en-US" sz="1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635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05273E-6 L 0.31337 0.0670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60" y="335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7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86772E-6 L 0.33941 -0.0499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62" y="-2498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320000">
                                      <p:cBhvr>
                                        <p:cTn id="8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00648E-6 L 0.35694 0.074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47" y="3723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320000">
                                      <p:cBhvr>
                                        <p:cTn id="10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9.3432E-7 L 0.39409 -0.05758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5" y="-2891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1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1258E-6 L 0.50399 0.07469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91" y="3723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020000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86772E-6 L 0.56858 0.00115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20" y="46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020000">
                                      <p:cBhvr>
                                        <p:cTn id="13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10546E-7 L 0.49739 0.05111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61" y="2544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020000">
                                      <p:cBhvr>
                                        <p:cTn id="1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73636E-6 L 0.49497 -0.03561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0" y="-1781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020000">
                                      <p:cBhvr>
                                        <p:cTn id="15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86772E-7 L -0.00156 0.24746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23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 nodeType="clickPar">
                      <p:stCondLst>
                        <p:cond delay="indefinite"/>
                      </p:stCondLst>
                      <p:childTnLst>
                        <p:par>
                          <p:cTn id="2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7" grpId="0" animBg="1"/>
      <p:bldP spid="73" grpId="0" animBg="1"/>
      <p:bldP spid="79" grpId="0" animBg="1"/>
      <p:bldP spid="70" grpId="0" animBg="1"/>
      <p:bldP spid="64" grpId="0" animBg="1"/>
      <p:bldP spid="34" grpId="0" animBg="1"/>
      <p:bldP spid="34" grpId="1" animBg="1"/>
      <p:bldP spid="34" grpId="2" animBg="1"/>
      <p:bldP spid="34" grpId="3" animBg="1"/>
      <p:bldP spid="35" grpId="0" animBg="1"/>
      <p:bldP spid="35" grpId="1" animBg="1"/>
      <p:bldP spid="35" grpId="2" animBg="1"/>
      <p:bldP spid="35" grpId="3" animBg="1"/>
      <p:bldP spid="36" grpId="0" animBg="1"/>
      <p:bldP spid="36" grpId="1" animBg="1"/>
      <p:bldP spid="36" grpId="2" animBg="1"/>
      <p:bldP spid="36" grpId="3" animBg="1"/>
      <p:bldP spid="37" grpId="0" animBg="1"/>
      <p:bldP spid="37" grpId="1" animBg="1"/>
      <p:bldP spid="37" grpId="2" animBg="1"/>
      <p:bldP spid="37" grpId="3" animBg="1"/>
      <p:bldP spid="38" grpId="0" animBg="1"/>
      <p:bldP spid="38" grpId="1" animBg="1"/>
      <p:bldP spid="38" grpId="2" animBg="1"/>
      <p:bldP spid="38" grpId="3" animBg="1"/>
      <p:bldP spid="39" grpId="0" animBg="1"/>
      <p:bldP spid="39" grpId="1" animBg="1"/>
      <p:bldP spid="39" grpId="2" animBg="1"/>
      <p:bldP spid="39" grpId="3" animBg="1"/>
      <p:bldP spid="40" grpId="0" animBg="1"/>
      <p:bldP spid="40" grpId="1" animBg="1"/>
      <p:bldP spid="40" grpId="2" animBg="1"/>
      <p:bldP spid="40" grpId="3" animBg="1"/>
      <p:bldP spid="41" grpId="0" animBg="1"/>
      <p:bldP spid="41" grpId="1" animBg="1"/>
      <p:bldP spid="41" grpId="2" animBg="1"/>
      <p:bldP spid="41" grpId="3" animBg="1"/>
      <p:bldP spid="57" grpId="0" animBg="1"/>
      <p:bldP spid="76" grpId="0" animBg="1"/>
      <p:bldP spid="82" grpId="0"/>
      <p:bldP spid="83" grpId="0"/>
      <p:bldP spid="84" grpId="0"/>
      <p:bldP spid="87" grpId="0"/>
      <p:bldP spid="10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CA" dirty="0"/>
              <a:t>Volume of a Cylinder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160" y="1036320"/>
            <a:ext cx="8534400" cy="2072640"/>
          </a:xfrm>
        </p:spPr>
        <p:txBody>
          <a:bodyPr>
            <a:normAutofit/>
          </a:bodyPr>
          <a:lstStyle/>
          <a:p>
            <a:r>
              <a:rPr lang="en-CA" dirty="0"/>
              <a:t>The volume of a prism is equal to the area of the base multiplied by the height </a:t>
            </a:r>
          </a:p>
          <a:p>
            <a:r>
              <a:rPr lang="en-CA" dirty="0"/>
              <a:t>Since a cylinder is a prism, multiply the area of the base (circle) by the height of the cylinder</a:t>
            </a:r>
          </a:p>
          <a:p>
            <a:endParaRPr lang="en-CA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914400" y="4312920"/>
            <a:ext cx="2133600" cy="2130425"/>
          </a:xfrm>
          <a:prstGeom prst="flowChartMagneticDisk">
            <a:avLst/>
          </a:prstGeom>
          <a:solidFill>
            <a:srgbClr val="00B0F0">
              <a:alpha val="48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996440" y="4495483"/>
            <a:ext cx="914400" cy="198437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553429"/>
              </p:ext>
            </p:extLst>
          </p:nvPr>
        </p:nvGraphicFramePr>
        <p:xfrm>
          <a:off x="2143158" y="4270058"/>
          <a:ext cx="386682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Equation" r:id="rId4" imgW="114102" imgH="126780" progId="Equation.DSMT4">
                  <p:embed/>
                </p:oleObj>
              </mc:Choice>
              <mc:Fallback>
                <p:oleObj name="Equation" r:id="rId4" imgW="114102" imgH="126780" progId="Equation.DSMT4">
                  <p:embed/>
                  <p:pic>
                    <p:nvPicPr>
                      <p:cNvPr id="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58" y="4270058"/>
                        <a:ext cx="386682" cy="42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017011"/>
              </p:ext>
            </p:extLst>
          </p:nvPr>
        </p:nvGraphicFramePr>
        <p:xfrm>
          <a:off x="3063240" y="5076507"/>
          <a:ext cx="427037" cy="589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Equation" r:id="rId6" imgW="126725" imgH="177415" progId="Equation.DSMT4">
                  <p:embed/>
                </p:oleObj>
              </mc:Choice>
              <mc:Fallback>
                <p:oleObj name="Equation" r:id="rId6" imgW="126725" imgH="177415" progId="Equation.DSMT4">
                  <p:embed/>
                  <p:pic>
                    <p:nvPicPr>
                      <p:cNvPr id="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240" y="5076507"/>
                        <a:ext cx="427037" cy="5899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908050" y="5840730"/>
            <a:ext cx="2124710" cy="59055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28" name="Object 14"/>
          <p:cNvGraphicFramePr>
            <a:graphicFrameLocks noChangeAspect="1"/>
          </p:cNvGraphicFramePr>
          <p:nvPr/>
        </p:nvGraphicFramePr>
        <p:xfrm>
          <a:off x="2192310" y="2941320"/>
          <a:ext cx="1167475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name="Equation" r:id="rId8" imgW="368140" imgH="177723" progId="Equation.DSMT4">
                  <p:embed/>
                </p:oleObj>
              </mc:Choice>
              <mc:Fallback>
                <p:oleObj name="Equation" r:id="rId8" imgW="368140" imgH="177723" progId="Equation.DSMT4">
                  <p:embed/>
                  <p:pic>
                    <p:nvPicPr>
                      <p:cNvPr id="2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310" y="2941320"/>
                        <a:ext cx="1167475" cy="560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5"/>
          <p:cNvGraphicFramePr>
            <a:graphicFrameLocks noChangeAspect="1"/>
          </p:cNvGraphicFramePr>
          <p:nvPr/>
        </p:nvGraphicFramePr>
        <p:xfrm>
          <a:off x="3420428" y="2871470"/>
          <a:ext cx="1655762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" name="Equation" r:id="rId10" imgW="520560" imgH="203040" progId="Equation.DSMT4">
                  <p:embed/>
                </p:oleObj>
              </mc:Choice>
              <mc:Fallback>
                <p:oleObj name="Equation" r:id="rId10" imgW="520560" imgH="203040" progId="Equation.DSMT4">
                  <p:embed/>
                  <p:pic>
                    <p:nvPicPr>
                      <p:cNvPr id="2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0428" y="2871470"/>
                        <a:ext cx="1655762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ight Brace 29"/>
          <p:cNvSpPr/>
          <p:nvPr/>
        </p:nvSpPr>
        <p:spPr>
          <a:xfrm rot="5400000">
            <a:off x="3803968" y="2965768"/>
            <a:ext cx="301624" cy="1112520"/>
          </a:xfrm>
          <a:prstGeom prst="rightBrace">
            <a:avLst>
              <a:gd name="adj1" fmla="val 29839"/>
              <a:gd name="adj2" fmla="val 5000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276600" y="3585924"/>
            <a:ext cx="14020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CA" sz="2200" dirty="0">
                <a:solidFill>
                  <a:srgbClr val="FF0000"/>
                </a:solidFill>
              </a:rPr>
              <a:t>Area of </a:t>
            </a:r>
            <a:br>
              <a:rPr lang="en-CA" sz="2200" dirty="0">
                <a:solidFill>
                  <a:srgbClr val="FF0000"/>
                </a:solidFill>
              </a:rPr>
            </a:br>
            <a:r>
              <a:rPr lang="en-CA" sz="2200" dirty="0">
                <a:solidFill>
                  <a:srgbClr val="FF0000"/>
                </a:solidFill>
              </a:rPr>
              <a:t>the circle</a:t>
            </a:r>
          </a:p>
        </p:txBody>
      </p:sp>
      <p:graphicFrame>
        <p:nvGraphicFramePr>
          <p:cNvPr id="32" name="Object 16"/>
          <p:cNvGraphicFramePr>
            <a:graphicFrameLocks noChangeAspect="1"/>
          </p:cNvGraphicFramePr>
          <p:nvPr/>
        </p:nvGraphicFramePr>
        <p:xfrm>
          <a:off x="5070158" y="2957513"/>
          <a:ext cx="406400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Equation" r:id="rId12" imgW="126720" imgH="177480" progId="Equation.DSMT4">
                  <p:embed/>
                </p:oleObj>
              </mc:Choice>
              <mc:Fallback>
                <p:oleObj name="Equation" r:id="rId12" imgW="126720" imgH="177480" progId="Equation.DSMT4">
                  <p:embed/>
                  <p:pic>
                    <p:nvPicPr>
                      <p:cNvPr id="3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0158" y="2957513"/>
                        <a:ext cx="406400" cy="560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630598" y="3406021"/>
            <a:ext cx="206629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CA" sz="2300" dirty="0">
                <a:solidFill>
                  <a:srgbClr val="FF0000"/>
                </a:solidFill>
              </a:rPr>
              <a:t>Height of the cylinder 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914400" y="5814060"/>
            <a:ext cx="2132330" cy="636270"/>
            <a:chOff x="3931920" y="5052060"/>
            <a:chExt cx="2139950" cy="636270"/>
          </a:xfrm>
        </p:grpSpPr>
        <p:sp>
          <p:nvSpPr>
            <p:cNvPr id="27" name="Oval 26"/>
            <p:cNvSpPr/>
            <p:nvPr/>
          </p:nvSpPr>
          <p:spPr>
            <a:xfrm>
              <a:off x="3931920" y="5097780"/>
              <a:ext cx="2139950" cy="590550"/>
            </a:xfrm>
            <a:prstGeom prst="ellipse">
              <a:avLst/>
            </a:prstGeom>
            <a:solidFill>
              <a:srgbClr val="FFFF00"/>
            </a:solidFill>
            <a:ln w="254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34" name="Oval 33"/>
            <p:cNvSpPr/>
            <p:nvPr/>
          </p:nvSpPr>
          <p:spPr>
            <a:xfrm>
              <a:off x="3931920" y="5074920"/>
              <a:ext cx="2139950" cy="590550"/>
            </a:xfrm>
            <a:prstGeom prst="ellipse">
              <a:avLst/>
            </a:prstGeom>
            <a:solidFill>
              <a:srgbClr val="FFFF00"/>
            </a:solidFill>
            <a:ln w="254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35" name="Oval 34"/>
            <p:cNvSpPr/>
            <p:nvPr/>
          </p:nvSpPr>
          <p:spPr>
            <a:xfrm>
              <a:off x="3931920" y="5052060"/>
              <a:ext cx="2139950" cy="590550"/>
            </a:xfrm>
            <a:prstGeom prst="ellipse">
              <a:avLst/>
            </a:prstGeom>
            <a:solidFill>
              <a:srgbClr val="FFFF00"/>
            </a:solidFill>
            <a:ln w="254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</p:grpSp>
      <p:cxnSp>
        <p:nvCxnSpPr>
          <p:cNvPr id="37" name="Straight Arrow Connector 36"/>
          <p:cNvCxnSpPr/>
          <p:nvPr/>
        </p:nvCxnSpPr>
        <p:spPr>
          <a:xfrm>
            <a:off x="3139441" y="4639492"/>
            <a:ext cx="0" cy="1554480"/>
          </a:xfrm>
          <a:prstGeom prst="straightConnector1">
            <a:avLst/>
          </a:prstGeom>
          <a:ln w="381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553429"/>
              </p:ext>
            </p:extLst>
          </p:nvPr>
        </p:nvGraphicFramePr>
        <p:xfrm>
          <a:off x="1982785" y="4267201"/>
          <a:ext cx="784649" cy="436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" name="Equation" r:id="rId14" imgW="291960" imgH="164880" progId="Equation.DSMT4">
                  <p:embed/>
                </p:oleObj>
              </mc:Choice>
              <mc:Fallback>
                <p:oleObj name="Equation" r:id="rId14" imgW="291960" imgH="164880" progId="Equation.DSMT4">
                  <p:embed/>
                  <p:pic>
                    <p:nvPicPr>
                      <p:cNvPr id="3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2785" y="4267201"/>
                        <a:ext cx="784649" cy="4363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017011"/>
              </p:ext>
            </p:extLst>
          </p:nvPr>
        </p:nvGraphicFramePr>
        <p:xfrm>
          <a:off x="3166609" y="5152572"/>
          <a:ext cx="610733" cy="367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" name="Equation" r:id="rId16" imgW="291960" imgH="177480" progId="Equation.DSMT4">
                  <p:embed/>
                </p:oleObj>
              </mc:Choice>
              <mc:Fallback>
                <p:oleObj name="Equation" r:id="rId16" imgW="291960" imgH="177480" progId="Equation.DSMT4">
                  <p:embed/>
                  <p:pic>
                    <p:nvPicPr>
                      <p:cNvPr id="4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6609" y="5152572"/>
                        <a:ext cx="610733" cy="3670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4"/>
          <p:cNvGraphicFramePr>
            <a:graphicFrameLocks noChangeAspect="1"/>
          </p:cNvGraphicFramePr>
          <p:nvPr/>
        </p:nvGraphicFramePr>
        <p:xfrm>
          <a:off x="4238825" y="4639491"/>
          <a:ext cx="1167475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" name="Equation" r:id="rId18" imgW="368140" imgH="177723" progId="Equation.DSMT4">
                  <p:embed/>
                </p:oleObj>
              </mc:Choice>
              <mc:Fallback>
                <p:oleObj name="Equation" r:id="rId18" imgW="368140" imgH="177723" progId="Equation.DSMT4">
                  <p:embed/>
                  <p:pic>
                    <p:nvPicPr>
                      <p:cNvPr id="41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825" y="4639491"/>
                        <a:ext cx="1167475" cy="560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5"/>
          <p:cNvGraphicFramePr>
            <a:graphicFrameLocks noChangeAspect="1"/>
          </p:cNvGraphicFramePr>
          <p:nvPr/>
        </p:nvGraphicFramePr>
        <p:xfrm>
          <a:off x="5466942" y="4547870"/>
          <a:ext cx="1655762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" name="Equation" r:id="rId19" imgW="520560" imgH="203040" progId="Equation.DSMT4">
                  <p:embed/>
                </p:oleObj>
              </mc:Choice>
              <mc:Fallback>
                <p:oleObj name="Equation" r:id="rId19" imgW="520560" imgH="203040" progId="Equation.DSMT4">
                  <p:embed/>
                  <p:pic>
                    <p:nvPicPr>
                      <p:cNvPr id="4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6942" y="4547870"/>
                        <a:ext cx="1655762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16"/>
          <p:cNvGraphicFramePr>
            <a:graphicFrameLocks noChangeAspect="1"/>
          </p:cNvGraphicFramePr>
          <p:nvPr/>
        </p:nvGraphicFramePr>
        <p:xfrm>
          <a:off x="7159172" y="4633913"/>
          <a:ext cx="36512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" name="Equation" r:id="rId21" imgW="114120" imgH="177480" progId="Equation.DSMT4">
                  <p:embed/>
                </p:oleObj>
              </mc:Choice>
              <mc:Fallback>
                <p:oleObj name="Equation" r:id="rId21" imgW="114120" imgH="177480" progId="Equation.DSMT4">
                  <p:embed/>
                  <p:pic>
                    <p:nvPicPr>
                      <p:cNvPr id="4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172" y="4633913"/>
                        <a:ext cx="365125" cy="560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15"/>
          <p:cNvGraphicFramePr>
            <a:graphicFrameLocks noChangeAspect="1"/>
          </p:cNvGraphicFramePr>
          <p:nvPr/>
        </p:nvGraphicFramePr>
        <p:xfrm>
          <a:off x="4996090" y="5186596"/>
          <a:ext cx="2424113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Equation" r:id="rId23" imgW="761760" imgH="177480" progId="Equation.DSMT4">
                  <p:embed/>
                </p:oleObj>
              </mc:Choice>
              <mc:Fallback>
                <p:oleObj name="Equation" r:id="rId23" imgW="761760" imgH="177480" progId="Equation.DSMT4">
                  <p:embed/>
                  <p:pic>
                    <p:nvPicPr>
                      <p:cNvPr id="4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6090" y="5186596"/>
                        <a:ext cx="2424113" cy="560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15"/>
          <p:cNvGraphicFramePr>
            <a:graphicFrameLocks noChangeAspect="1"/>
          </p:cNvGraphicFramePr>
          <p:nvPr/>
        </p:nvGraphicFramePr>
        <p:xfrm>
          <a:off x="4996770" y="5665106"/>
          <a:ext cx="24638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Equation" r:id="rId25" imgW="774360" imgH="203040" progId="Equation.DSMT4">
                  <p:embed/>
                </p:oleObj>
              </mc:Choice>
              <mc:Fallback>
                <p:oleObj name="Equation" r:id="rId25" imgW="774360" imgH="203040" progId="Equation.DSMT4">
                  <p:embed/>
                  <p:pic>
                    <p:nvPicPr>
                      <p:cNvPr id="4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6770" y="5665106"/>
                        <a:ext cx="2463800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15"/>
          <p:cNvGraphicFramePr>
            <a:graphicFrameLocks noChangeAspect="1"/>
          </p:cNvGraphicFramePr>
          <p:nvPr/>
        </p:nvGraphicFramePr>
        <p:xfrm>
          <a:off x="4992688" y="6176963"/>
          <a:ext cx="24638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name="Equation" r:id="rId27" imgW="774360" imgH="203040" progId="Equation.DSMT4">
                  <p:embed/>
                </p:oleObj>
              </mc:Choice>
              <mc:Fallback>
                <p:oleObj name="Equation" r:id="rId27" imgW="774360" imgH="203040" progId="Equation.DSMT4">
                  <p:embed/>
                  <p:pic>
                    <p:nvPicPr>
                      <p:cNvPr id="4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2688" y="6176963"/>
                        <a:ext cx="2463800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47"/>
          <p:cNvSpPr/>
          <p:nvPr/>
        </p:nvSpPr>
        <p:spPr>
          <a:xfrm>
            <a:off x="2177143" y="2819400"/>
            <a:ext cx="3309257" cy="78377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003800" y="6613525"/>
            <a:ext cx="40592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© Copyright all rights reserved to Homework depot: </a:t>
            </a:r>
            <a:r>
              <a:rPr lang="en-US" sz="1000">
                <a:hlinkClick r:id="rId29"/>
              </a:rPr>
              <a:t>www.BCMath.ca</a:t>
            </a:r>
            <a:r>
              <a:rPr lang="en-US" sz="1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/>
      <p:bldP spid="31" grpId="1"/>
      <p:bldP spid="33" grpId="0"/>
      <p:bldP spid="33" grpId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609600"/>
          </a:xfrm>
        </p:spPr>
        <p:txBody>
          <a:bodyPr>
            <a:normAutofit/>
          </a:bodyPr>
          <a:lstStyle/>
          <a:p>
            <a:r>
              <a:rPr lang="en-CA" sz="2400" dirty="0"/>
              <a:t>Practice: Find the volume of the following cylinders</a:t>
            </a:r>
          </a:p>
        </p:txBody>
      </p:sp>
      <p:sp>
        <p:nvSpPr>
          <p:cNvPr id="4" name="Flowchart: Magnetic Disk 3"/>
          <p:cNvSpPr/>
          <p:nvPr/>
        </p:nvSpPr>
        <p:spPr>
          <a:xfrm>
            <a:off x="609600" y="1127760"/>
            <a:ext cx="2255520" cy="1676400"/>
          </a:xfrm>
          <a:prstGeom prst="flowChartMagneticDisk">
            <a:avLst/>
          </a:prstGeom>
          <a:solidFill>
            <a:srgbClr val="00B0F0">
              <a:alpha val="48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" name="Flowchart: Magnetic Disk 4"/>
          <p:cNvSpPr/>
          <p:nvPr/>
        </p:nvSpPr>
        <p:spPr>
          <a:xfrm rot="16200000">
            <a:off x="4533900" y="1135380"/>
            <a:ext cx="1524000" cy="1905000"/>
          </a:xfrm>
          <a:prstGeom prst="flowChartMagneticDisk">
            <a:avLst/>
          </a:prstGeom>
          <a:solidFill>
            <a:srgbClr val="00B0F0">
              <a:alpha val="48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691640" y="1249680"/>
            <a:ext cx="944880" cy="121921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553429"/>
              </p:ext>
            </p:extLst>
          </p:nvPr>
        </p:nvGraphicFramePr>
        <p:xfrm>
          <a:off x="1945323" y="634683"/>
          <a:ext cx="38576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0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5323" y="634683"/>
                        <a:ext cx="385762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017011"/>
              </p:ext>
            </p:extLst>
          </p:nvPr>
        </p:nvGraphicFramePr>
        <p:xfrm>
          <a:off x="213678" y="1652905"/>
          <a:ext cx="427037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1" name="Equation" r:id="rId6" imgW="126720" imgH="164880" progId="Equation.DSMT4">
                  <p:embed/>
                </p:oleObj>
              </mc:Choice>
              <mc:Fallback>
                <p:oleObj name="Equation" r:id="rId6" imgW="126720" imgH="1648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78" y="1652905"/>
                        <a:ext cx="427037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4587240" y="1188720"/>
            <a:ext cx="1386840" cy="0"/>
          </a:xfrm>
          <a:prstGeom prst="straightConnector1">
            <a:avLst/>
          </a:prstGeom>
          <a:ln w="25400"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236720" y="1325880"/>
            <a:ext cx="0" cy="1539240"/>
          </a:xfrm>
          <a:prstGeom prst="straightConnector1">
            <a:avLst/>
          </a:prstGeom>
          <a:ln w="25400"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017011"/>
              </p:ext>
            </p:extLst>
          </p:nvPr>
        </p:nvGraphicFramePr>
        <p:xfrm>
          <a:off x="3440113" y="1901188"/>
          <a:ext cx="877887" cy="418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2" name="Equation" r:id="rId8" imgW="368280" imgH="177480" progId="Equation.DSMT4">
                  <p:embed/>
                </p:oleObj>
              </mc:Choice>
              <mc:Fallback>
                <p:oleObj name="Equation" r:id="rId8" imgW="368280" imgH="177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0113" y="1901188"/>
                        <a:ext cx="877887" cy="4181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017011"/>
              </p:ext>
            </p:extLst>
          </p:nvPr>
        </p:nvGraphicFramePr>
        <p:xfrm>
          <a:off x="4795838" y="723900"/>
          <a:ext cx="985837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" name="Equation" r:id="rId10" imgW="291960" imgH="164880" progId="Equation.DSMT4">
                  <p:embed/>
                </p:oleObj>
              </mc:Choice>
              <mc:Fallback>
                <p:oleObj name="Equation" r:id="rId10" imgW="291960" imgH="16488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5838" y="723900"/>
                        <a:ext cx="985837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4"/>
          <p:cNvGraphicFramePr>
            <a:graphicFrameLocks noChangeAspect="1"/>
          </p:cNvGraphicFramePr>
          <p:nvPr/>
        </p:nvGraphicFramePr>
        <p:xfrm>
          <a:off x="167368" y="3279549"/>
          <a:ext cx="1168400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" name="Equation" r:id="rId12" imgW="368140" imgH="177723" progId="Equation.DSMT4">
                  <p:embed/>
                </p:oleObj>
              </mc:Choice>
              <mc:Fallback>
                <p:oleObj name="Equation" r:id="rId12" imgW="368140" imgH="177723" progId="Equation.DSMT4">
                  <p:embed/>
                  <p:pic>
                    <p:nvPicPr>
                      <p:cNvPr id="1946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368" y="3279549"/>
                        <a:ext cx="1168400" cy="560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5"/>
          <p:cNvGraphicFramePr>
            <a:graphicFrameLocks noChangeAspect="1"/>
          </p:cNvGraphicFramePr>
          <p:nvPr/>
        </p:nvGraphicFramePr>
        <p:xfrm>
          <a:off x="1396093" y="3187474"/>
          <a:ext cx="165576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" name="Equation" r:id="rId14" imgW="520560" imgH="203040" progId="Equation.DSMT4">
                  <p:embed/>
                </p:oleObj>
              </mc:Choice>
              <mc:Fallback>
                <p:oleObj name="Equation" r:id="rId14" imgW="520560" imgH="203040" progId="Equation.DSMT4">
                  <p:embed/>
                  <p:pic>
                    <p:nvPicPr>
                      <p:cNvPr id="1946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6093" y="3187474"/>
                        <a:ext cx="1655763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6"/>
          <p:cNvGraphicFramePr>
            <a:graphicFrameLocks noChangeAspect="1"/>
          </p:cNvGraphicFramePr>
          <p:nvPr/>
        </p:nvGraphicFramePr>
        <p:xfrm>
          <a:off x="3067050" y="3292475"/>
          <a:ext cx="4064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" name="Equation" r:id="rId16" imgW="126720" imgH="164880" progId="Equation.DSMT4">
                  <p:embed/>
                </p:oleObj>
              </mc:Choice>
              <mc:Fallback>
                <p:oleObj name="Equation" r:id="rId16" imgW="126720" imgH="164880" progId="Equation.DSMT4">
                  <p:embed/>
                  <p:pic>
                    <p:nvPicPr>
                      <p:cNvPr id="1946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7050" y="3292475"/>
                        <a:ext cx="4064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5"/>
          <p:cNvGraphicFramePr>
            <a:graphicFrameLocks noChangeAspect="1"/>
          </p:cNvGraphicFramePr>
          <p:nvPr/>
        </p:nvGraphicFramePr>
        <p:xfrm>
          <a:off x="924606" y="3863749"/>
          <a:ext cx="2424112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" name="Equation" r:id="rId18" imgW="761760" imgH="177480" progId="Equation.DSMT4">
                  <p:embed/>
                </p:oleObj>
              </mc:Choice>
              <mc:Fallback>
                <p:oleObj name="Equation" r:id="rId18" imgW="761760" imgH="177480" progId="Equation.DSMT4">
                  <p:embed/>
                  <p:pic>
                    <p:nvPicPr>
                      <p:cNvPr id="194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4606" y="3863749"/>
                        <a:ext cx="2424112" cy="560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6" name="Object 5"/>
          <p:cNvGraphicFramePr>
            <a:graphicFrameLocks noChangeAspect="1"/>
          </p:cNvGraphicFramePr>
          <p:nvPr/>
        </p:nvGraphicFramePr>
        <p:xfrm>
          <a:off x="944563" y="4432300"/>
          <a:ext cx="2424112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" name="Equation" r:id="rId20" imgW="761760" imgH="203040" progId="Equation.DSMT4">
                  <p:embed/>
                </p:oleObj>
              </mc:Choice>
              <mc:Fallback>
                <p:oleObj name="Equation" r:id="rId20" imgW="761760" imgH="203040" progId="Equation.DSMT4">
                  <p:embed/>
                  <p:pic>
                    <p:nvPicPr>
                      <p:cNvPr id="1946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63" y="4432300"/>
                        <a:ext cx="2424112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7" name="Object 5"/>
          <p:cNvGraphicFramePr>
            <a:graphicFrameLocks noChangeAspect="1"/>
          </p:cNvGraphicFramePr>
          <p:nvPr/>
        </p:nvGraphicFramePr>
        <p:xfrm>
          <a:off x="925513" y="5070475"/>
          <a:ext cx="250507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" name="Equation" r:id="rId22" imgW="787320" imgH="203040" progId="Equation.DSMT4">
                  <p:embed/>
                </p:oleObj>
              </mc:Choice>
              <mc:Fallback>
                <p:oleObj name="Equation" r:id="rId22" imgW="787320" imgH="203040" progId="Equation.DSMT4">
                  <p:embed/>
                  <p:pic>
                    <p:nvPicPr>
                      <p:cNvPr id="1946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513" y="5070475"/>
                        <a:ext cx="2505075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"/>
          <p:cNvGraphicFramePr>
            <a:graphicFrameLocks noChangeAspect="1"/>
          </p:cNvGraphicFramePr>
          <p:nvPr/>
        </p:nvGraphicFramePr>
        <p:xfrm>
          <a:off x="4249510" y="4203018"/>
          <a:ext cx="1168400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" name="Equation" r:id="rId24" imgW="368140" imgH="177723" progId="Equation.DSMT4">
                  <p:embed/>
                </p:oleObj>
              </mc:Choice>
              <mc:Fallback>
                <p:oleObj name="Equation" r:id="rId24" imgW="368140" imgH="177723" progId="Equation.DSMT4">
                  <p:embed/>
                  <p:pic>
                    <p:nvPicPr>
                      <p:cNvPr id="2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9510" y="4203018"/>
                        <a:ext cx="1168400" cy="560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5"/>
          <p:cNvGraphicFramePr>
            <a:graphicFrameLocks noChangeAspect="1"/>
          </p:cNvGraphicFramePr>
          <p:nvPr/>
        </p:nvGraphicFramePr>
        <p:xfrm>
          <a:off x="5478235" y="4110943"/>
          <a:ext cx="165576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" name="Equation" r:id="rId25" imgW="520560" imgH="203040" progId="Equation.DSMT4">
                  <p:embed/>
                </p:oleObj>
              </mc:Choice>
              <mc:Fallback>
                <p:oleObj name="Equation" r:id="rId25" imgW="520560" imgH="203040" progId="Equation.DSMT4">
                  <p:embed/>
                  <p:pic>
                    <p:nvPicPr>
                      <p:cNvPr id="2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8235" y="4110943"/>
                        <a:ext cx="1655763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6"/>
          <p:cNvGraphicFramePr>
            <a:graphicFrameLocks noChangeAspect="1"/>
          </p:cNvGraphicFramePr>
          <p:nvPr/>
        </p:nvGraphicFramePr>
        <p:xfrm>
          <a:off x="7170738" y="4216400"/>
          <a:ext cx="36512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" name="Equation" r:id="rId27" imgW="114120" imgH="164880" progId="Equation.DSMT4">
                  <p:embed/>
                </p:oleObj>
              </mc:Choice>
              <mc:Fallback>
                <p:oleObj name="Equation" r:id="rId27" imgW="114120" imgH="164880" progId="Equation.DSMT4">
                  <p:embed/>
                  <p:pic>
                    <p:nvPicPr>
                      <p:cNvPr id="2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0738" y="4216400"/>
                        <a:ext cx="365125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5"/>
          <p:cNvGraphicFramePr>
            <a:graphicFrameLocks noChangeAspect="1"/>
          </p:cNvGraphicFramePr>
          <p:nvPr/>
        </p:nvGraphicFramePr>
        <p:xfrm>
          <a:off x="5006748" y="4850718"/>
          <a:ext cx="2424112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" name="Equation" r:id="rId29" imgW="761760" imgH="177480" progId="Equation.DSMT4">
                  <p:embed/>
                </p:oleObj>
              </mc:Choice>
              <mc:Fallback>
                <p:oleObj name="Equation" r:id="rId29" imgW="761760" imgH="177480" progId="Equation.DSMT4">
                  <p:embed/>
                  <p:pic>
                    <p:nvPicPr>
                      <p:cNvPr id="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6748" y="4850718"/>
                        <a:ext cx="2424112" cy="560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"/>
          <p:cNvGraphicFramePr>
            <a:graphicFrameLocks noChangeAspect="1"/>
          </p:cNvGraphicFramePr>
          <p:nvPr/>
        </p:nvGraphicFramePr>
        <p:xfrm>
          <a:off x="4989513" y="5419725"/>
          <a:ext cx="2424112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" name="Equation" r:id="rId31" imgW="761760" imgH="203040" progId="Equation.DSMT4">
                  <p:embed/>
                </p:oleObj>
              </mc:Choice>
              <mc:Fallback>
                <p:oleObj name="Equation" r:id="rId31" imgW="761760" imgH="203040" progId="Equation.DSMT4">
                  <p:embed/>
                  <p:pic>
                    <p:nvPicPr>
                      <p:cNvPr id="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9513" y="5419725"/>
                        <a:ext cx="2424112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5"/>
          <p:cNvGraphicFramePr>
            <a:graphicFrameLocks noChangeAspect="1"/>
          </p:cNvGraphicFramePr>
          <p:nvPr/>
        </p:nvGraphicFramePr>
        <p:xfrm>
          <a:off x="5003800" y="6057900"/>
          <a:ext cx="26670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" name="Equation" r:id="rId33" imgW="838080" imgH="203040" progId="Equation.DSMT4">
                  <p:embed/>
                </p:oleObj>
              </mc:Choice>
              <mc:Fallback>
                <p:oleObj name="Equation" r:id="rId33" imgW="838080" imgH="203040" progId="Equation.DSMT4">
                  <p:embed/>
                  <p:pic>
                    <p:nvPicPr>
                      <p:cNvPr id="2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6057900"/>
                        <a:ext cx="2667000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956050" y="3136780"/>
            <a:ext cx="469265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CA" sz="2300" dirty="0">
                <a:solidFill>
                  <a:srgbClr val="FF0000"/>
                </a:solidFill>
                <a:latin typeface="+mj-lt"/>
              </a:rPr>
              <a:t>The diameter of the circle is 16cm, so the radius is 8cm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003800" y="6613525"/>
            <a:ext cx="40592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© Copyright all rights reserved to Homework depot: </a:t>
            </a:r>
            <a:r>
              <a:rPr lang="en-US" sz="1000">
                <a:hlinkClick r:id="rId35"/>
              </a:rPr>
              <a:t>www.BCMath.ca</a:t>
            </a:r>
            <a:r>
              <a:rPr lang="en-US" sz="1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686800" cy="685800"/>
          </a:xfrm>
        </p:spPr>
        <p:txBody>
          <a:bodyPr>
            <a:normAutofit/>
          </a:bodyPr>
          <a:lstStyle/>
          <a:p>
            <a:r>
              <a:rPr lang="en-CA" sz="2400" dirty="0"/>
              <a:t>Challenge: Find the volume of the following solid</a:t>
            </a:r>
          </a:p>
        </p:txBody>
      </p:sp>
      <p:sp>
        <p:nvSpPr>
          <p:cNvPr id="5" name="Can 4"/>
          <p:cNvSpPr/>
          <p:nvPr/>
        </p:nvSpPr>
        <p:spPr>
          <a:xfrm>
            <a:off x="304800" y="2340552"/>
            <a:ext cx="2362200" cy="1151948"/>
          </a:xfrm>
          <a:prstGeom prst="can">
            <a:avLst>
              <a:gd name="adj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Can 5"/>
          <p:cNvSpPr/>
          <p:nvPr/>
        </p:nvSpPr>
        <p:spPr>
          <a:xfrm>
            <a:off x="627835" y="1787431"/>
            <a:ext cx="1706034" cy="945463"/>
          </a:xfrm>
          <a:prstGeom prst="can">
            <a:avLst>
              <a:gd name="adj" fmla="val 50000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Can 6"/>
          <p:cNvSpPr/>
          <p:nvPr/>
        </p:nvSpPr>
        <p:spPr>
          <a:xfrm>
            <a:off x="890300" y="1511300"/>
            <a:ext cx="1261859" cy="610780"/>
          </a:xfrm>
          <a:prstGeom prst="can">
            <a:avLst>
              <a:gd name="adj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1506" name="Object 3"/>
          <p:cNvGraphicFramePr>
            <a:graphicFrameLocks noChangeAspect="1"/>
          </p:cNvGraphicFramePr>
          <p:nvPr/>
        </p:nvGraphicFramePr>
        <p:xfrm>
          <a:off x="2671763" y="2752725"/>
          <a:ext cx="6096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2" name="Equation" r:id="rId4" imgW="291960" imgH="177480" progId="Equation.DSMT4">
                  <p:embed/>
                </p:oleObj>
              </mc:Choice>
              <mc:Fallback>
                <p:oleObj name="Equation" r:id="rId4" imgW="291960" imgH="177480" progId="Equation.DSMT4">
                  <p:embed/>
                  <p:pic>
                    <p:nvPicPr>
                      <p:cNvPr id="2150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1763" y="2752725"/>
                        <a:ext cx="609600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2316163" y="2079625"/>
          <a:ext cx="6350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3" name="Equation" r:id="rId6" imgW="304560" imgH="177480" progId="Equation.DSMT4">
                  <p:embed/>
                </p:oleObj>
              </mc:Choice>
              <mc:Fallback>
                <p:oleObj name="Equation" r:id="rId6" imgW="304560" imgH="177480" progId="Equation.DSMT4">
                  <p:embed/>
                  <p:pic>
                    <p:nvPicPr>
                      <p:cNvPr id="1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6163" y="2079625"/>
                        <a:ext cx="635000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2189163" y="1609725"/>
          <a:ext cx="582612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" name="Equation" r:id="rId8" imgW="279360" imgH="177480" progId="Equation.DSMT4">
                  <p:embed/>
                </p:oleObj>
              </mc:Choice>
              <mc:Fallback>
                <p:oleObj name="Equation" r:id="rId8" imgW="279360" imgH="177480" progId="Equation.DSMT4">
                  <p:embed/>
                  <p:pic>
                    <p:nvPicPr>
                      <p:cNvPr id="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9163" y="1609725"/>
                        <a:ext cx="582612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878840" y="1442720"/>
            <a:ext cx="1267460" cy="5080"/>
          </a:xfrm>
          <a:prstGeom prst="straightConnector1">
            <a:avLst/>
          </a:prstGeom>
          <a:ln w="25400"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1236663" y="1152525"/>
          <a:ext cx="6350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5" name="Equation" r:id="rId10" imgW="304560" imgH="177480" progId="Equation.DSMT4">
                  <p:embed/>
                </p:oleObj>
              </mc:Choice>
              <mc:Fallback>
                <p:oleObj name="Equation" r:id="rId10" imgW="304560" imgH="177480" progId="Equation.DSMT4">
                  <p:embed/>
                  <p:pic>
                    <p:nvPicPr>
                      <p:cNvPr id="1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6663" y="1152525"/>
                        <a:ext cx="635000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647700" y="1168400"/>
            <a:ext cx="1689100" cy="0"/>
          </a:xfrm>
          <a:prstGeom prst="straightConnector1">
            <a:avLst/>
          </a:prstGeom>
          <a:ln w="25400"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1262063" y="860425"/>
          <a:ext cx="608012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6" name="Equation" r:id="rId12" imgW="291960" imgH="177480" progId="Equation.DSMT4">
                  <p:embed/>
                </p:oleObj>
              </mc:Choice>
              <mc:Fallback>
                <p:oleObj name="Equation" r:id="rId12" imgW="291960" imgH="177480" progId="Equation.DSMT4">
                  <p:embed/>
                  <p:pic>
                    <p:nvPicPr>
                      <p:cNvPr id="1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2063" y="860425"/>
                        <a:ext cx="608012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>
            <a:off x="292100" y="3632200"/>
            <a:ext cx="2362200" cy="0"/>
          </a:xfrm>
          <a:prstGeom prst="straightConnector1">
            <a:avLst/>
          </a:prstGeom>
          <a:ln w="25400"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3"/>
          <p:cNvGraphicFramePr>
            <a:graphicFrameLocks noChangeAspect="1"/>
          </p:cNvGraphicFramePr>
          <p:nvPr/>
        </p:nvGraphicFramePr>
        <p:xfrm>
          <a:off x="1169988" y="3565525"/>
          <a:ext cx="766762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7" name="Equation" r:id="rId14" imgW="368280" imgH="177480" progId="Equation.DSMT4">
                  <p:embed/>
                </p:oleObj>
              </mc:Choice>
              <mc:Fallback>
                <p:oleObj name="Equation" r:id="rId14" imgW="368280" imgH="177480" progId="Equation.DSMT4">
                  <p:embed/>
                  <p:pic>
                    <p:nvPicPr>
                      <p:cNvPr id="2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3565525"/>
                        <a:ext cx="766762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448050" y="1066680"/>
            <a:ext cx="469265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CA" sz="2300" dirty="0">
                <a:solidFill>
                  <a:srgbClr val="FF0000"/>
                </a:solidFill>
                <a:latin typeface="+mj-lt"/>
              </a:rPr>
              <a:t>There are 3 different cylinders</a:t>
            </a:r>
            <a:br>
              <a:rPr lang="en-CA" sz="2300" dirty="0">
                <a:solidFill>
                  <a:srgbClr val="FF0000"/>
                </a:solidFill>
                <a:latin typeface="+mj-lt"/>
              </a:rPr>
            </a:br>
            <a:r>
              <a:rPr lang="en-CA" sz="2300" dirty="0">
                <a:solidFill>
                  <a:srgbClr val="FF0000"/>
                </a:solidFill>
                <a:latin typeface="+mj-lt"/>
              </a:rPr>
              <a:t>in this solid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524250" y="1803280"/>
            <a:ext cx="4692650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CA" sz="2300" dirty="0">
                <a:solidFill>
                  <a:srgbClr val="FF0000"/>
                </a:solidFill>
                <a:latin typeface="+mj-lt"/>
              </a:rPr>
              <a:t>To find the volume of this solid, get all three volumes and then add them up</a:t>
            </a:r>
          </a:p>
        </p:txBody>
      </p:sp>
      <p:graphicFrame>
        <p:nvGraphicFramePr>
          <p:cNvPr id="21512" name="Object 4"/>
          <p:cNvGraphicFramePr>
            <a:graphicFrameLocks noChangeAspect="1"/>
          </p:cNvGraphicFramePr>
          <p:nvPr/>
        </p:nvGraphicFramePr>
        <p:xfrm>
          <a:off x="2937193" y="3306128"/>
          <a:ext cx="1036637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8" name="Equation" r:id="rId16" imgW="393480" imgH="228600" progId="Equation.DSMT4">
                  <p:embed/>
                </p:oleObj>
              </mc:Choice>
              <mc:Fallback>
                <p:oleObj name="Equation" r:id="rId16" imgW="393480" imgH="228600" progId="Equation.DSMT4">
                  <p:embed/>
                  <p:pic>
                    <p:nvPicPr>
                      <p:cNvPr id="215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7193" y="3306128"/>
                        <a:ext cx="1036637" cy="59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3" name="Object 5"/>
          <p:cNvGraphicFramePr>
            <a:graphicFrameLocks noChangeAspect="1"/>
          </p:cNvGraphicFramePr>
          <p:nvPr/>
        </p:nvGraphicFramePr>
        <p:xfrm>
          <a:off x="4001453" y="3263900"/>
          <a:ext cx="1372666" cy="531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9" name="Equation" r:id="rId18" imgW="520560" imgH="203040" progId="Equation.DSMT4">
                  <p:embed/>
                </p:oleObj>
              </mc:Choice>
              <mc:Fallback>
                <p:oleObj name="Equation" r:id="rId18" imgW="520560" imgH="203040" progId="Equation.DSMT4">
                  <p:embed/>
                  <p:pic>
                    <p:nvPicPr>
                      <p:cNvPr id="215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1453" y="3263900"/>
                        <a:ext cx="1372666" cy="5316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4" name="Object 6"/>
          <p:cNvGraphicFramePr>
            <a:graphicFrameLocks noChangeAspect="1"/>
          </p:cNvGraphicFramePr>
          <p:nvPr/>
        </p:nvGraphicFramePr>
        <p:xfrm>
          <a:off x="5401628" y="3337560"/>
          <a:ext cx="2698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0" name="Equation" r:id="rId20" imgW="101520" imgH="164880" progId="Equation.DSMT4">
                  <p:embed/>
                </p:oleObj>
              </mc:Choice>
              <mc:Fallback>
                <p:oleObj name="Equation" r:id="rId20" imgW="101520" imgH="164880" progId="Equation.DSMT4">
                  <p:embed/>
                  <p:pic>
                    <p:nvPicPr>
                      <p:cNvPr id="215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1628" y="3337560"/>
                        <a:ext cx="26987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5" name="Object 11"/>
          <p:cNvGraphicFramePr>
            <a:graphicFrameLocks noChangeAspect="1"/>
          </p:cNvGraphicFramePr>
          <p:nvPr/>
        </p:nvGraphicFramePr>
        <p:xfrm>
          <a:off x="3632518" y="3832860"/>
          <a:ext cx="177482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1" name="Equation" r:id="rId22" imgW="672840" imgH="177480" progId="Equation.DSMT4">
                  <p:embed/>
                </p:oleObj>
              </mc:Choice>
              <mc:Fallback>
                <p:oleObj name="Equation" r:id="rId22" imgW="672840" imgH="177480" progId="Equation.DSMT4">
                  <p:embed/>
                  <p:pic>
                    <p:nvPicPr>
                      <p:cNvPr id="2151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518" y="3832860"/>
                        <a:ext cx="1774825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6" name="Object 12"/>
          <p:cNvGraphicFramePr>
            <a:graphicFrameLocks noChangeAspect="1"/>
          </p:cNvGraphicFramePr>
          <p:nvPr/>
        </p:nvGraphicFramePr>
        <p:xfrm>
          <a:off x="3627755" y="4264978"/>
          <a:ext cx="164147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2" name="Equation" r:id="rId24" imgW="622080" imgH="203040" progId="Equation.DSMT4">
                  <p:embed/>
                </p:oleObj>
              </mc:Choice>
              <mc:Fallback>
                <p:oleObj name="Equation" r:id="rId24" imgW="622080" imgH="203040" progId="Equation.DSMT4">
                  <p:embed/>
                  <p:pic>
                    <p:nvPicPr>
                      <p:cNvPr id="2151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7755" y="4264978"/>
                        <a:ext cx="1641475" cy="53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4"/>
          <p:cNvGraphicFramePr>
            <a:graphicFrameLocks noChangeAspect="1"/>
          </p:cNvGraphicFramePr>
          <p:nvPr/>
        </p:nvGraphicFramePr>
        <p:xfrm>
          <a:off x="5986145" y="3290570"/>
          <a:ext cx="1268413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3" name="Equation" r:id="rId26" imgW="482400" imgH="228600" progId="Equation.DSMT4">
                  <p:embed/>
                </p:oleObj>
              </mc:Choice>
              <mc:Fallback>
                <p:oleObj name="Equation" r:id="rId26" imgW="482400" imgH="228600" progId="Equation.DSMT4">
                  <p:embed/>
                  <p:pic>
                    <p:nvPicPr>
                      <p:cNvPr id="3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6145" y="3290570"/>
                        <a:ext cx="1268413" cy="59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5"/>
          <p:cNvGraphicFramePr>
            <a:graphicFrameLocks noChangeAspect="1"/>
          </p:cNvGraphicFramePr>
          <p:nvPr/>
        </p:nvGraphicFramePr>
        <p:xfrm>
          <a:off x="7272338" y="3248025"/>
          <a:ext cx="1404937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4" name="Equation" r:id="rId28" imgW="533160" imgH="203040" progId="Equation.DSMT4">
                  <p:embed/>
                </p:oleObj>
              </mc:Choice>
              <mc:Fallback>
                <p:oleObj name="Equation" r:id="rId28" imgW="533160" imgH="203040" progId="Equation.DSMT4">
                  <p:embed/>
                  <p:pic>
                    <p:nvPicPr>
                      <p:cNvPr id="3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2338" y="3248025"/>
                        <a:ext cx="1404937" cy="53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6"/>
          <p:cNvGraphicFramePr>
            <a:graphicFrameLocks noChangeAspect="1"/>
          </p:cNvGraphicFramePr>
          <p:nvPr/>
        </p:nvGraphicFramePr>
        <p:xfrm>
          <a:off x="8608965" y="3322955"/>
          <a:ext cx="336915" cy="431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5" name="Equation" r:id="rId30" imgW="126720" imgH="164880" progId="Equation.DSMT4">
                  <p:embed/>
                </p:oleObj>
              </mc:Choice>
              <mc:Fallback>
                <p:oleObj name="Equation" r:id="rId30" imgW="126720" imgH="164880" progId="Equation.DSMT4">
                  <p:embed/>
                  <p:pic>
                    <p:nvPicPr>
                      <p:cNvPr id="3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8965" y="3322955"/>
                        <a:ext cx="336915" cy="4316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1"/>
          <p:cNvGraphicFramePr>
            <a:graphicFrameLocks noChangeAspect="1"/>
          </p:cNvGraphicFramePr>
          <p:nvPr/>
        </p:nvGraphicFramePr>
        <p:xfrm>
          <a:off x="6923041" y="3833495"/>
          <a:ext cx="2009648" cy="46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" name="Equation" r:id="rId32" imgW="761760" imgH="177480" progId="Equation.DSMT4">
                  <p:embed/>
                </p:oleObj>
              </mc:Choice>
              <mc:Fallback>
                <p:oleObj name="Equation" r:id="rId32" imgW="761760" imgH="177480" progId="Equation.DSMT4">
                  <p:embed/>
                  <p:pic>
                    <p:nvPicPr>
                      <p:cNvPr id="4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3041" y="3833495"/>
                        <a:ext cx="2009648" cy="464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2"/>
          <p:cNvGraphicFramePr>
            <a:graphicFrameLocks noChangeAspect="1"/>
          </p:cNvGraphicFramePr>
          <p:nvPr/>
        </p:nvGraphicFramePr>
        <p:xfrm>
          <a:off x="6903720" y="4264343"/>
          <a:ext cx="1843088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7" name="Equation" r:id="rId34" imgW="698400" imgH="203040" progId="Equation.DSMT4">
                  <p:embed/>
                </p:oleObj>
              </mc:Choice>
              <mc:Fallback>
                <p:oleObj name="Equation" r:id="rId34" imgW="698400" imgH="203040" progId="Equation.DSMT4">
                  <p:embed/>
                  <p:pic>
                    <p:nvPicPr>
                      <p:cNvPr id="4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3720" y="4264343"/>
                        <a:ext cx="1843088" cy="53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"/>
          <p:cNvGraphicFramePr>
            <a:graphicFrameLocks noChangeAspect="1"/>
          </p:cNvGraphicFramePr>
          <p:nvPr/>
        </p:nvGraphicFramePr>
        <p:xfrm>
          <a:off x="319405" y="4799013"/>
          <a:ext cx="1304925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8" name="Equation" r:id="rId36" imgW="495000" imgH="228600" progId="Equation.DSMT4">
                  <p:embed/>
                </p:oleObj>
              </mc:Choice>
              <mc:Fallback>
                <p:oleObj name="Equation" r:id="rId36" imgW="495000" imgH="228600" progId="Equation.DSMT4">
                  <p:embed/>
                  <p:pic>
                    <p:nvPicPr>
                      <p:cNvPr id="4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05" y="4799013"/>
                        <a:ext cx="1304925" cy="59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5"/>
          <p:cNvGraphicFramePr>
            <a:graphicFrameLocks noChangeAspect="1"/>
          </p:cNvGraphicFramePr>
          <p:nvPr/>
        </p:nvGraphicFramePr>
        <p:xfrm>
          <a:off x="1639253" y="4757420"/>
          <a:ext cx="1372666" cy="531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9" name="Equation" r:id="rId38" imgW="520560" imgH="203040" progId="Equation.DSMT4">
                  <p:embed/>
                </p:oleObj>
              </mc:Choice>
              <mc:Fallback>
                <p:oleObj name="Equation" r:id="rId38" imgW="520560" imgH="203040" progId="Equation.DSMT4">
                  <p:embed/>
                  <p:pic>
                    <p:nvPicPr>
                      <p:cNvPr id="4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253" y="4757420"/>
                        <a:ext cx="1372666" cy="5316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6"/>
          <p:cNvGraphicFramePr>
            <a:graphicFrameLocks noChangeAspect="1"/>
          </p:cNvGraphicFramePr>
          <p:nvPr/>
        </p:nvGraphicFramePr>
        <p:xfrm>
          <a:off x="3052445" y="4830763"/>
          <a:ext cx="303213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0" name="Equation" r:id="rId40" imgW="114120" imgH="177480" progId="Equation.DSMT4">
                  <p:embed/>
                </p:oleObj>
              </mc:Choice>
              <mc:Fallback>
                <p:oleObj name="Equation" r:id="rId40" imgW="114120" imgH="177480" progId="Equation.DSMT4">
                  <p:embed/>
                  <p:pic>
                    <p:nvPicPr>
                      <p:cNvPr id="4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2445" y="4830763"/>
                        <a:ext cx="303213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11"/>
          <p:cNvGraphicFramePr>
            <a:graphicFrameLocks noChangeAspect="1"/>
          </p:cNvGraphicFramePr>
          <p:nvPr/>
        </p:nvGraphicFramePr>
        <p:xfrm>
          <a:off x="1243966" y="5342255"/>
          <a:ext cx="2009648" cy="46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1" name="Equation" r:id="rId42" imgW="761760" imgH="177480" progId="Equation.DSMT4">
                  <p:embed/>
                </p:oleObj>
              </mc:Choice>
              <mc:Fallback>
                <p:oleObj name="Equation" r:id="rId42" imgW="761760" imgH="177480" progId="Equation.DSMT4">
                  <p:embed/>
                  <p:pic>
                    <p:nvPicPr>
                      <p:cNvPr id="4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3966" y="5342255"/>
                        <a:ext cx="2009648" cy="464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12"/>
          <p:cNvGraphicFramePr>
            <a:graphicFrameLocks noChangeAspect="1"/>
          </p:cNvGraphicFramePr>
          <p:nvPr/>
        </p:nvGraphicFramePr>
        <p:xfrm>
          <a:off x="1272858" y="5819775"/>
          <a:ext cx="180975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2" name="Equation" r:id="rId44" imgW="685800" imgH="203040" progId="Equation.DSMT4">
                  <p:embed/>
                </p:oleObj>
              </mc:Choice>
              <mc:Fallback>
                <p:oleObj name="Equation" r:id="rId44" imgW="685800" imgH="203040" progId="Equation.DSMT4">
                  <p:embed/>
                  <p:pic>
                    <p:nvPicPr>
                      <p:cNvPr id="4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2858" y="5819775"/>
                        <a:ext cx="1809750" cy="53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12"/>
          <p:cNvGraphicFramePr>
            <a:graphicFrameLocks noChangeAspect="1"/>
          </p:cNvGraphicFramePr>
          <p:nvPr/>
        </p:nvGraphicFramePr>
        <p:xfrm>
          <a:off x="3673475" y="5304473"/>
          <a:ext cx="2647950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3" name="Equation" r:id="rId46" imgW="1002960" imgH="177480" progId="Equation.DSMT4">
                  <p:embed/>
                </p:oleObj>
              </mc:Choice>
              <mc:Fallback>
                <p:oleObj name="Equation" r:id="rId46" imgW="1002960" imgH="177480" progId="Equation.DSMT4">
                  <p:embed/>
                  <p:pic>
                    <p:nvPicPr>
                      <p:cNvPr id="4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3475" y="5304473"/>
                        <a:ext cx="2647950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12"/>
          <p:cNvGraphicFramePr>
            <a:graphicFrameLocks noChangeAspect="1"/>
          </p:cNvGraphicFramePr>
          <p:nvPr/>
        </p:nvGraphicFramePr>
        <p:xfrm>
          <a:off x="6354445" y="5292408"/>
          <a:ext cx="268287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4" name="Equation" r:id="rId48" imgW="1015920" imgH="177480" progId="Equation.DSMT4">
                  <p:embed/>
                </p:oleObj>
              </mc:Choice>
              <mc:Fallback>
                <p:oleObj name="Equation" r:id="rId48" imgW="1015920" imgH="177480" progId="Equation.DSMT4">
                  <p:embed/>
                  <p:pic>
                    <p:nvPicPr>
                      <p:cNvPr id="4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4445" y="5292408"/>
                        <a:ext cx="2682875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12"/>
          <p:cNvGraphicFramePr>
            <a:graphicFrameLocks noChangeAspect="1"/>
          </p:cNvGraphicFramePr>
          <p:nvPr/>
        </p:nvGraphicFramePr>
        <p:xfrm>
          <a:off x="5976620" y="5798185"/>
          <a:ext cx="12731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" name="Equation" r:id="rId50" imgW="482400" imgH="177480" progId="Equation.DSMT4">
                  <p:embed/>
                </p:oleObj>
              </mc:Choice>
              <mc:Fallback>
                <p:oleObj name="Equation" r:id="rId50" imgW="482400" imgH="177480" progId="Equation.DSMT4">
                  <p:embed/>
                  <p:pic>
                    <p:nvPicPr>
                      <p:cNvPr id="4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6620" y="5798185"/>
                        <a:ext cx="1273175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12"/>
          <p:cNvGraphicFramePr>
            <a:graphicFrameLocks noChangeAspect="1"/>
          </p:cNvGraphicFramePr>
          <p:nvPr/>
        </p:nvGraphicFramePr>
        <p:xfrm>
          <a:off x="6011545" y="6219507"/>
          <a:ext cx="19431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6" name="Equation" r:id="rId52" imgW="736560" imgH="203040" progId="Equation.DSMT4">
                  <p:embed/>
                </p:oleObj>
              </mc:Choice>
              <mc:Fallback>
                <p:oleObj name="Equation" r:id="rId52" imgW="736560" imgH="203040" progId="Equation.DSMT4">
                  <p:embed/>
                  <p:pic>
                    <p:nvPicPr>
                      <p:cNvPr id="5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545" y="6219507"/>
                        <a:ext cx="1943100" cy="53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5003800" y="6613525"/>
            <a:ext cx="40592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© Copyright all rights reserved to Homework depot: </a:t>
            </a:r>
            <a:r>
              <a:rPr lang="en-US" sz="1000">
                <a:hlinkClick r:id="rId54"/>
              </a:rPr>
              <a:t>www.BCMath.ca</a:t>
            </a:r>
            <a:r>
              <a:rPr lang="en-US" sz="1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A767C-3B8B-4C6C-8A89-E9707B81BCB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77090" y="167955"/>
            <a:ext cx="8460509" cy="1670081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The following image is a pipeline used to transport oil from Alberta to BC.  The diameter of the pipe is about 1.5m wide. In a stretch of 1km, how much oil can it hold?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E49FC9-6777-4A5F-A70B-B1639D948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90" y="1413161"/>
            <a:ext cx="3773577" cy="23463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4A807B-F951-4C92-B6A3-18AE82309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699" y="1356045"/>
            <a:ext cx="32509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57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2D0BD-9EA2-4F02-83B3-272F040E711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2531" y="232646"/>
            <a:ext cx="8562292" cy="3196354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You head to 7-11 to buy </a:t>
            </a:r>
            <a:r>
              <a:rPr lang="en-CA" dirty="0" err="1"/>
              <a:t>slurpee</a:t>
            </a:r>
            <a:r>
              <a:rPr lang="en-CA" dirty="0"/>
              <a:t> and you allowed to bring your own bottle.  Which bottle would get you more </a:t>
            </a:r>
            <a:r>
              <a:rPr lang="en-CA" dirty="0" err="1"/>
              <a:t>slurpee</a:t>
            </a:r>
            <a:r>
              <a:rPr lang="en-CA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82B982-1AF1-4A73-AC6B-5AC1C855A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241" y="1071486"/>
            <a:ext cx="3709739" cy="41254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AC9D06-1290-435B-B297-34E589B594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013" y="1036954"/>
            <a:ext cx="4212823" cy="371829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F3F7EA3-1F3D-4F37-BF39-959F8DAB1DD5}"/>
              </a:ext>
            </a:extLst>
          </p:cNvPr>
          <p:cNvGrpSpPr/>
          <p:nvPr/>
        </p:nvGrpSpPr>
        <p:grpSpPr>
          <a:xfrm>
            <a:off x="381139" y="1071486"/>
            <a:ext cx="3234977" cy="3891242"/>
            <a:chOff x="948960" y="1036954"/>
            <a:chExt cx="3234977" cy="389124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9BDFB6D-10CB-4946-A50A-EF6592CA0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8960" y="1036954"/>
              <a:ext cx="3137518" cy="3567222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C4B5204-4F51-484A-A6D5-89D4E1101E1C}"/>
                </a:ext>
              </a:extLst>
            </p:cNvPr>
            <p:cNvCxnSpPr>
              <a:cxnSpLocks/>
            </p:cNvCxnSpPr>
            <p:nvPr/>
          </p:nvCxnSpPr>
          <p:spPr>
            <a:xfrm>
              <a:off x="2073659" y="1381165"/>
              <a:ext cx="0" cy="2877108"/>
            </a:xfrm>
            <a:prstGeom prst="straightConnector1">
              <a:avLst/>
            </a:prstGeom>
            <a:ln>
              <a:solidFill>
                <a:srgbClr val="00206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912C617E-0BC4-45E4-879F-7846A059FBB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9531596"/>
                </p:ext>
              </p:extLst>
            </p:nvPr>
          </p:nvGraphicFramePr>
          <p:xfrm>
            <a:off x="2094986" y="2517344"/>
            <a:ext cx="213249" cy="2985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5" name="Equation" r:id="rId7" imgW="126720" imgH="177480" progId="Equation.DSMT4">
                    <p:embed/>
                  </p:oleObj>
                </mc:Choice>
                <mc:Fallback>
                  <p:oleObj name="Equation" r:id="rId7" imgW="12672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094986" y="2517344"/>
                          <a:ext cx="213249" cy="29854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5FAE328-3AD1-4964-9247-B302A2331F9B}"/>
                </a:ext>
              </a:extLst>
            </p:cNvPr>
            <p:cNvCxnSpPr>
              <a:cxnSpLocks/>
            </p:cNvCxnSpPr>
            <p:nvPr/>
          </p:nvCxnSpPr>
          <p:spPr>
            <a:xfrm>
              <a:off x="1515073" y="4174102"/>
              <a:ext cx="417027" cy="0"/>
            </a:xfrm>
            <a:prstGeom prst="straightConnector1">
              <a:avLst/>
            </a:prstGeom>
            <a:ln>
              <a:solidFill>
                <a:srgbClr val="00206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" name="Object 14">
              <a:extLst>
                <a:ext uri="{FF2B5EF4-FFF2-40B4-BE49-F238E27FC236}">
                  <a16:creationId xmlns:a16="http://schemas.microsoft.com/office/drawing/2014/main" id="{8BC76F23-5F15-478C-B43D-717A51C4F7C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70746307"/>
                </p:ext>
              </p:extLst>
            </p:nvPr>
          </p:nvGraphicFramePr>
          <p:xfrm>
            <a:off x="1626209" y="4155457"/>
            <a:ext cx="176822" cy="1953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6" name="Equation" r:id="rId9" imgW="114120" imgH="126720" progId="Equation.DSMT4">
                    <p:embed/>
                  </p:oleObj>
                </mc:Choice>
                <mc:Fallback>
                  <p:oleObj name="Equation" r:id="rId9" imgW="114120" imgH="126720" progId="Equation.DSMT4">
                    <p:embed/>
                    <p:pic>
                      <p:nvPicPr>
                        <p:cNvPr id="11" name="Object 10">
                          <a:extLst>
                            <a:ext uri="{FF2B5EF4-FFF2-40B4-BE49-F238E27FC236}">
                              <a16:creationId xmlns:a16="http://schemas.microsoft.com/office/drawing/2014/main" id="{912C617E-0BC4-45E4-879F-7846A059FBB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626209" y="4155457"/>
                          <a:ext cx="176822" cy="19532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8E0D867-086A-4270-B0CB-D1B86B275D8C}"/>
                </a:ext>
              </a:extLst>
            </p:cNvPr>
            <p:cNvCxnSpPr>
              <a:cxnSpLocks/>
            </p:cNvCxnSpPr>
            <p:nvPr/>
          </p:nvCxnSpPr>
          <p:spPr>
            <a:xfrm>
              <a:off x="3970688" y="1440081"/>
              <a:ext cx="0" cy="2619243"/>
            </a:xfrm>
            <a:prstGeom prst="straightConnector1">
              <a:avLst/>
            </a:prstGeom>
            <a:ln>
              <a:solidFill>
                <a:srgbClr val="00206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8" name="Object 17">
              <a:extLst>
                <a:ext uri="{FF2B5EF4-FFF2-40B4-BE49-F238E27FC236}">
                  <a16:creationId xmlns:a16="http://schemas.microsoft.com/office/drawing/2014/main" id="{58EE2F93-C60C-4F23-B3EE-E44F5AC74BE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2209299"/>
                </p:ext>
              </p:extLst>
            </p:nvPr>
          </p:nvGraphicFramePr>
          <p:xfrm>
            <a:off x="3970688" y="2570769"/>
            <a:ext cx="213249" cy="2985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7" name="Equation" r:id="rId11" imgW="126720" imgH="177480" progId="Equation.DSMT4">
                    <p:embed/>
                  </p:oleObj>
                </mc:Choice>
                <mc:Fallback>
                  <p:oleObj name="Equation" r:id="rId11" imgW="126720" imgH="177480" progId="Equation.DSMT4">
                    <p:embed/>
                    <p:pic>
                      <p:nvPicPr>
                        <p:cNvPr id="11" name="Object 10">
                          <a:extLst>
                            <a:ext uri="{FF2B5EF4-FFF2-40B4-BE49-F238E27FC236}">
                              <a16:creationId xmlns:a16="http://schemas.microsoft.com/office/drawing/2014/main" id="{912C617E-0BC4-45E4-879F-7846A059FBB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970688" y="2570769"/>
                          <a:ext cx="213249" cy="29854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>
              <a:extLst>
                <a:ext uri="{FF2B5EF4-FFF2-40B4-BE49-F238E27FC236}">
                  <a16:creationId xmlns:a16="http://schemas.microsoft.com/office/drawing/2014/main" id="{577240BF-ACD2-4F1D-8A53-41909639082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5803019"/>
                </p:ext>
              </p:extLst>
            </p:nvPr>
          </p:nvGraphicFramePr>
          <p:xfrm>
            <a:off x="2846753" y="4082810"/>
            <a:ext cx="192088" cy="234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8" name="Equation" r:id="rId12" imgW="114120" imgH="139680" progId="Equation.DSMT4">
                    <p:embed/>
                  </p:oleObj>
                </mc:Choice>
                <mc:Fallback>
                  <p:oleObj name="Equation" r:id="rId12" imgW="114120" imgH="139680" progId="Equation.DSMT4">
                    <p:embed/>
                    <p:pic>
                      <p:nvPicPr>
                        <p:cNvPr id="18" name="Object 17">
                          <a:extLst>
                            <a:ext uri="{FF2B5EF4-FFF2-40B4-BE49-F238E27FC236}">
                              <a16:creationId xmlns:a16="http://schemas.microsoft.com/office/drawing/2014/main" id="{58EE2F93-C60C-4F23-B3EE-E44F5AC74BE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846753" y="4082810"/>
                          <a:ext cx="192088" cy="2349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>
              <a:extLst>
                <a:ext uri="{FF2B5EF4-FFF2-40B4-BE49-F238E27FC236}">
                  <a16:creationId xmlns:a16="http://schemas.microsoft.com/office/drawing/2014/main" id="{2EAF2A16-4DCC-4B0D-8B73-2C808F8F927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6198680"/>
                </p:ext>
              </p:extLst>
            </p:nvPr>
          </p:nvGraphicFramePr>
          <p:xfrm>
            <a:off x="3648220" y="4115833"/>
            <a:ext cx="192088" cy="234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9" name="Equation" r:id="rId14" imgW="114120" imgH="139680" progId="Equation.DSMT4">
                    <p:embed/>
                  </p:oleObj>
                </mc:Choice>
                <mc:Fallback>
                  <p:oleObj name="Equation" r:id="rId14" imgW="114120" imgH="139680" progId="Equation.DSMT4">
                    <p:embed/>
                    <p:pic>
                      <p:nvPicPr>
                        <p:cNvPr id="19" name="Object 18">
                          <a:extLst>
                            <a:ext uri="{FF2B5EF4-FFF2-40B4-BE49-F238E27FC236}">
                              <a16:creationId xmlns:a16="http://schemas.microsoft.com/office/drawing/2014/main" id="{577240BF-ACD2-4F1D-8A53-41909639082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648220" y="4115833"/>
                          <a:ext cx="192088" cy="2349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>
              <a:extLst>
                <a:ext uri="{FF2B5EF4-FFF2-40B4-BE49-F238E27FC236}">
                  <a16:creationId xmlns:a16="http://schemas.microsoft.com/office/drawing/2014/main" id="{12FF8538-C4DD-4FE8-8B0E-9C12C96E416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8796033"/>
                </p:ext>
              </p:extLst>
            </p:nvPr>
          </p:nvGraphicFramePr>
          <p:xfrm>
            <a:off x="1152340" y="4304308"/>
            <a:ext cx="947738" cy="623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0" name="Equation" r:id="rId15" imgW="609480" imgH="406080" progId="Equation.DSMT4">
                    <p:embed/>
                  </p:oleObj>
                </mc:Choice>
                <mc:Fallback>
                  <p:oleObj name="Equation" r:id="rId15" imgW="609480" imgH="406080" progId="Equation.DSMT4">
                    <p:embed/>
                    <p:pic>
                      <p:nvPicPr>
                        <p:cNvPr id="15" name="Object 14">
                          <a:extLst>
                            <a:ext uri="{FF2B5EF4-FFF2-40B4-BE49-F238E27FC236}">
                              <a16:creationId xmlns:a16="http://schemas.microsoft.com/office/drawing/2014/main" id="{8BC76F23-5F15-478C-B43D-717A51C4F7C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152340" y="4304308"/>
                          <a:ext cx="947738" cy="6238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>
              <a:extLst>
                <a:ext uri="{FF2B5EF4-FFF2-40B4-BE49-F238E27FC236}">
                  <a16:creationId xmlns:a16="http://schemas.microsoft.com/office/drawing/2014/main" id="{8220B784-4C03-401E-8022-0AA08958584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5052769"/>
                </p:ext>
              </p:extLst>
            </p:nvPr>
          </p:nvGraphicFramePr>
          <p:xfrm>
            <a:off x="2879517" y="4304308"/>
            <a:ext cx="947738" cy="623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1" name="Equation" r:id="rId17" imgW="609480" imgH="406080" progId="Equation.DSMT4">
                    <p:embed/>
                  </p:oleObj>
                </mc:Choice>
                <mc:Fallback>
                  <p:oleObj name="Equation" r:id="rId17" imgW="609480" imgH="406080" progId="Equation.DSMT4">
                    <p:embed/>
                    <p:pic>
                      <p:nvPicPr>
                        <p:cNvPr id="21" name="Object 20">
                          <a:extLst>
                            <a:ext uri="{FF2B5EF4-FFF2-40B4-BE49-F238E27FC236}">
                              <a16:creationId xmlns:a16="http://schemas.microsoft.com/office/drawing/2014/main" id="{12FF8538-C4DD-4FE8-8B0E-9C12C96E416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2879517" y="4304308"/>
                          <a:ext cx="947738" cy="6238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25027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2D833-4073-47A2-A037-5B8E34B41C4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60251" y="161778"/>
            <a:ext cx="8363243" cy="682284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Q: What is the volume of the following solids?</a:t>
            </a:r>
          </a:p>
        </p:txBody>
      </p:sp>
      <p:sp>
        <p:nvSpPr>
          <p:cNvPr id="34" name="Partial Circle 33">
            <a:extLst>
              <a:ext uri="{FF2B5EF4-FFF2-40B4-BE49-F238E27FC236}">
                <a16:creationId xmlns:a16="http://schemas.microsoft.com/office/drawing/2014/main" id="{C16E8992-4FA3-4920-B9DC-75C6AC7C8E34}"/>
              </a:ext>
            </a:extLst>
          </p:cNvPr>
          <p:cNvSpPr/>
          <p:nvPr/>
        </p:nvSpPr>
        <p:spPr>
          <a:xfrm>
            <a:off x="417891" y="789074"/>
            <a:ext cx="1448972" cy="773723"/>
          </a:xfrm>
          <a:prstGeom prst="pie">
            <a:avLst>
              <a:gd name="adj1" fmla="val 9382233"/>
              <a:gd name="adj2" fmla="val 1352582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36" name="Partial Circle 35">
            <a:extLst>
              <a:ext uri="{FF2B5EF4-FFF2-40B4-BE49-F238E27FC236}">
                <a16:creationId xmlns:a16="http://schemas.microsoft.com/office/drawing/2014/main" id="{DAA6A00A-6830-4373-907D-C1461B571395}"/>
              </a:ext>
            </a:extLst>
          </p:cNvPr>
          <p:cNvSpPr/>
          <p:nvPr/>
        </p:nvSpPr>
        <p:spPr>
          <a:xfrm>
            <a:off x="417891" y="2064377"/>
            <a:ext cx="1448972" cy="773723"/>
          </a:xfrm>
          <a:prstGeom prst="pie">
            <a:avLst>
              <a:gd name="adj1" fmla="val 9382233"/>
              <a:gd name="adj2" fmla="val 1352582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76F7494-4B09-4A73-A26F-5CE3C9E7C0FA}"/>
              </a:ext>
            </a:extLst>
          </p:cNvPr>
          <p:cNvSpPr/>
          <p:nvPr/>
        </p:nvSpPr>
        <p:spPr>
          <a:xfrm>
            <a:off x="577157" y="1163375"/>
            <a:ext cx="582804" cy="1527350"/>
          </a:xfrm>
          <a:custGeom>
            <a:avLst/>
            <a:gdLst>
              <a:gd name="connsiteX0" fmla="*/ 0 w 582804"/>
              <a:gd name="connsiteY0" fmla="*/ 258745 h 1527350"/>
              <a:gd name="connsiteX1" fmla="*/ 582804 w 582804"/>
              <a:gd name="connsiteY1" fmla="*/ 0 h 1527350"/>
              <a:gd name="connsiteX2" fmla="*/ 575268 w 582804"/>
              <a:gd name="connsiteY2" fmla="*/ 1286189 h 1527350"/>
              <a:gd name="connsiteX3" fmla="*/ 17585 w 582804"/>
              <a:gd name="connsiteY3" fmla="*/ 1527350 h 1527350"/>
              <a:gd name="connsiteX4" fmla="*/ 0 w 582804"/>
              <a:gd name="connsiteY4" fmla="*/ 258745 h 152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804" h="1527350">
                <a:moveTo>
                  <a:pt x="0" y="258745"/>
                </a:moveTo>
                <a:lnTo>
                  <a:pt x="582804" y="0"/>
                </a:lnTo>
                <a:lnTo>
                  <a:pt x="575268" y="1286189"/>
                </a:lnTo>
                <a:lnTo>
                  <a:pt x="17585" y="1527350"/>
                </a:lnTo>
                <a:lnTo>
                  <a:pt x="0" y="258745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2F8D1A7A-CC64-4C0A-9A72-428D51D6B51D}"/>
              </a:ext>
            </a:extLst>
          </p:cNvPr>
          <p:cNvSpPr/>
          <p:nvPr/>
        </p:nvSpPr>
        <p:spPr>
          <a:xfrm flipH="1">
            <a:off x="1149912" y="1147885"/>
            <a:ext cx="582804" cy="1527350"/>
          </a:xfrm>
          <a:custGeom>
            <a:avLst/>
            <a:gdLst>
              <a:gd name="connsiteX0" fmla="*/ 0 w 582804"/>
              <a:gd name="connsiteY0" fmla="*/ 258745 h 1527350"/>
              <a:gd name="connsiteX1" fmla="*/ 582804 w 582804"/>
              <a:gd name="connsiteY1" fmla="*/ 0 h 1527350"/>
              <a:gd name="connsiteX2" fmla="*/ 575268 w 582804"/>
              <a:gd name="connsiteY2" fmla="*/ 1286189 h 1527350"/>
              <a:gd name="connsiteX3" fmla="*/ 17585 w 582804"/>
              <a:gd name="connsiteY3" fmla="*/ 1527350 h 1527350"/>
              <a:gd name="connsiteX4" fmla="*/ 0 w 582804"/>
              <a:gd name="connsiteY4" fmla="*/ 258745 h 152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804" h="1527350">
                <a:moveTo>
                  <a:pt x="0" y="258745"/>
                </a:moveTo>
                <a:lnTo>
                  <a:pt x="582804" y="0"/>
                </a:lnTo>
                <a:lnTo>
                  <a:pt x="575268" y="1286189"/>
                </a:lnTo>
                <a:lnTo>
                  <a:pt x="17585" y="1527350"/>
                </a:lnTo>
                <a:lnTo>
                  <a:pt x="0" y="258745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B002C5DC-D1B9-40BD-B3D6-339BFE239BB5}"/>
              </a:ext>
            </a:extLst>
          </p:cNvPr>
          <p:cNvSpPr/>
          <p:nvPr/>
        </p:nvSpPr>
        <p:spPr>
          <a:xfrm>
            <a:off x="416980" y="1242983"/>
            <a:ext cx="169723" cy="1426201"/>
          </a:xfrm>
          <a:custGeom>
            <a:avLst/>
            <a:gdLst>
              <a:gd name="connsiteX0" fmla="*/ 0 w 169723"/>
              <a:gd name="connsiteY0" fmla="*/ 1190693 h 1426201"/>
              <a:gd name="connsiteX1" fmla="*/ 2631 w 169723"/>
              <a:gd name="connsiteY1" fmla="*/ 0 h 1426201"/>
              <a:gd name="connsiteX2" fmla="*/ 49996 w 169723"/>
              <a:gd name="connsiteY2" fmla="*/ 105255 h 1426201"/>
              <a:gd name="connsiteX3" fmla="*/ 117096 w 169723"/>
              <a:gd name="connsiteY3" fmla="*/ 160513 h 1426201"/>
              <a:gd name="connsiteX4" fmla="*/ 164460 w 169723"/>
              <a:gd name="connsiteY4" fmla="*/ 186827 h 1426201"/>
              <a:gd name="connsiteX5" fmla="*/ 169723 w 169723"/>
              <a:gd name="connsiteY5" fmla="*/ 1426201 h 1426201"/>
              <a:gd name="connsiteX6" fmla="*/ 73678 w 169723"/>
              <a:gd name="connsiteY6" fmla="*/ 1341997 h 1426201"/>
              <a:gd name="connsiteX7" fmla="*/ 19735 w 169723"/>
              <a:gd name="connsiteY7" fmla="*/ 1240689 h 1426201"/>
              <a:gd name="connsiteX8" fmla="*/ 0 w 169723"/>
              <a:gd name="connsiteY8" fmla="*/ 1190693 h 142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723" h="1426201">
                <a:moveTo>
                  <a:pt x="0" y="1190693"/>
                </a:moveTo>
                <a:lnTo>
                  <a:pt x="2631" y="0"/>
                </a:lnTo>
                <a:lnTo>
                  <a:pt x="49996" y="105255"/>
                </a:lnTo>
                <a:lnTo>
                  <a:pt x="117096" y="160513"/>
                </a:lnTo>
                <a:lnTo>
                  <a:pt x="164460" y="186827"/>
                </a:lnTo>
                <a:cubicBezTo>
                  <a:pt x="166214" y="599952"/>
                  <a:pt x="167969" y="1013076"/>
                  <a:pt x="169723" y="1426201"/>
                </a:cubicBezTo>
                <a:lnTo>
                  <a:pt x="73678" y="1341997"/>
                </a:lnTo>
                <a:lnTo>
                  <a:pt x="19735" y="1240689"/>
                </a:lnTo>
                <a:lnTo>
                  <a:pt x="0" y="1190693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FAE1EC4-CE19-4801-9532-4884D1FC6267}"/>
              </a:ext>
            </a:extLst>
          </p:cNvPr>
          <p:cNvSpPr/>
          <p:nvPr/>
        </p:nvSpPr>
        <p:spPr>
          <a:xfrm flipH="1">
            <a:off x="1707937" y="1208507"/>
            <a:ext cx="169723" cy="1426201"/>
          </a:xfrm>
          <a:custGeom>
            <a:avLst/>
            <a:gdLst>
              <a:gd name="connsiteX0" fmla="*/ 0 w 169723"/>
              <a:gd name="connsiteY0" fmla="*/ 1190693 h 1426201"/>
              <a:gd name="connsiteX1" fmla="*/ 2631 w 169723"/>
              <a:gd name="connsiteY1" fmla="*/ 0 h 1426201"/>
              <a:gd name="connsiteX2" fmla="*/ 49996 w 169723"/>
              <a:gd name="connsiteY2" fmla="*/ 105255 h 1426201"/>
              <a:gd name="connsiteX3" fmla="*/ 117096 w 169723"/>
              <a:gd name="connsiteY3" fmla="*/ 160513 h 1426201"/>
              <a:gd name="connsiteX4" fmla="*/ 164460 w 169723"/>
              <a:gd name="connsiteY4" fmla="*/ 186827 h 1426201"/>
              <a:gd name="connsiteX5" fmla="*/ 169723 w 169723"/>
              <a:gd name="connsiteY5" fmla="*/ 1426201 h 1426201"/>
              <a:gd name="connsiteX6" fmla="*/ 73678 w 169723"/>
              <a:gd name="connsiteY6" fmla="*/ 1341997 h 1426201"/>
              <a:gd name="connsiteX7" fmla="*/ 19735 w 169723"/>
              <a:gd name="connsiteY7" fmla="*/ 1240689 h 1426201"/>
              <a:gd name="connsiteX8" fmla="*/ 0 w 169723"/>
              <a:gd name="connsiteY8" fmla="*/ 1190693 h 142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723" h="1426201">
                <a:moveTo>
                  <a:pt x="0" y="1190693"/>
                </a:moveTo>
                <a:lnTo>
                  <a:pt x="2631" y="0"/>
                </a:lnTo>
                <a:lnTo>
                  <a:pt x="49996" y="105255"/>
                </a:lnTo>
                <a:lnTo>
                  <a:pt x="117096" y="160513"/>
                </a:lnTo>
                <a:lnTo>
                  <a:pt x="164460" y="186827"/>
                </a:lnTo>
                <a:cubicBezTo>
                  <a:pt x="166214" y="599952"/>
                  <a:pt x="167969" y="1013076"/>
                  <a:pt x="169723" y="1426201"/>
                </a:cubicBezTo>
                <a:lnTo>
                  <a:pt x="73678" y="1341997"/>
                </a:lnTo>
                <a:lnTo>
                  <a:pt x="19735" y="1240689"/>
                </a:lnTo>
                <a:lnTo>
                  <a:pt x="0" y="1190693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BA0DC3E-851F-44E9-95D6-F0681EB23E55}"/>
              </a:ext>
            </a:extLst>
          </p:cNvPr>
          <p:cNvCxnSpPr/>
          <p:nvPr/>
        </p:nvCxnSpPr>
        <p:spPr>
          <a:xfrm flipV="1">
            <a:off x="584693" y="1422538"/>
            <a:ext cx="0" cy="12836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10BC543-621A-43E6-8C2F-D7D66668EEBF}"/>
              </a:ext>
            </a:extLst>
          </p:cNvPr>
          <p:cNvCxnSpPr/>
          <p:nvPr/>
        </p:nvCxnSpPr>
        <p:spPr>
          <a:xfrm flipV="1">
            <a:off x="1714295" y="1398673"/>
            <a:ext cx="0" cy="12836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077B14A-46B9-4A92-AD79-91901457EEED}"/>
              </a:ext>
            </a:extLst>
          </p:cNvPr>
          <p:cNvCxnSpPr/>
          <p:nvPr/>
        </p:nvCxnSpPr>
        <p:spPr>
          <a:xfrm flipV="1">
            <a:off x="1866863" y="1175935"/>
            <a:ext cx="0" cy="12836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F537BA0-D5A9-45A4-AB44-0C117C769629}"/>
              </a:ext>
            </a:extLst>
          </p:cNvPr>
          <p:cNvCxnSpPr/>
          <p:nvPr/>
        </p:nvCxnSpPr>
        <p:spPr>
          <a:xfrm flipV="1">
            <a:off x="407843" y="1175935"/>
            <a:ext cx="0" cy="12836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4C6E621-42BC-466A-9165-5E367E61141F}"/>
              </a:ext>
            </a:extLst>
          </p:cNvPr>
          <p:cNvCxnSpPr/>
          <p:nvPr/>
        </p:nvCxnSpPr>
        <p:spPr>
          <a:xfrm flipV="1">
            <a:off x="1142376" y="1175935"/>
            <a:ext cx="0" cy="12836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Diamond 54">
            <a:extLst>
              <a:ext uri="{FF2B5EF4-FFF2-40B4-BE49-F238E27FC236}">
                <a16:creationId xmlns:a16="http://schemas.microsoft.com/office/drawing/2014/main" id="{C0C98F1C-F476-4D38-9175-383B177A71A9}"/>
              </a:ext>
            </a:extLst>
          </p:cNvPr>
          <p:cNvSpPr/>
          <p:nvPr/>
        </p:nvSpPr>
        <p:spPr>
          <a:xfrm>
            <a:off x="1028327" y="2452634"/>
            <a:ext cx="239151" cy="116558"/>
          </a:xfrm>
          <a:prstGeom prst="diamond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3C8F378-097C-4C89-AB6F-59323C349DA0}"/>
              </a:ext>
            </a:extLst>
          </p:cNvPr>
          <p:cNvCxnSpPr>
            <a:cxnSpLocks/>
          </p:cNvCxnSpPr>
          <p:nvPr/>
        </p:nvCxnSpPr>
        <p:spPr>
          <a:xfrm flipV="1">
            <a:off x="417891" y="1137642"/>
            <a:ext cx="1435490" cy="28050"/>
          </a:xfrm>
          <a:prstGeom prst="straightConnector1">
            <a:avLst/>
          </a:prstGeom>
          <a:ln w="25400"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Object 56">
            <a:extLst>
              <a:ext uri="{FF2B5EF4-FFF2-40B4-BE49-F238E27FC236}">
                <a16:creationId xmlns:a16="http://schemas.microsoft.com/office/drawing/2014/main" id="{96483F1C-D2AC-4D7D-BCFF-A804A233F3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673191"/>
              </p:ext>
            </p:extLst>
          </p:nvPr>
        </p:nvGraphicFramePr>
        <p:xfrm>
          <a:off x="1855065" y="1648931"/>
          <a:ext cx="645684" cy="296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Equation" r:id="rId4" imgW="380880" imgH="177480" progId="Equation.DSMT4">
                  <p:embed/>
                </p:oleObj>
              </mc:Choice>
              <mc:Fallback>
                <p:oleObj name="Equation" r:id="rId4" imgW="380880" imgH="177480" progId="Equation.DSMT4">
                  <p:embed/>
                  <p:pic>
                    <p:nvPicPr>
                      <p:cNvPr id="57" name="Object 56">
                        <a:extLst>
                          <a:ext uri="{FF2B5EF4-FFF2-40B4-BE49-F238E27FC236}">
                            <a16:creationId xmlns:a16="http://schemas.microsoft.com/office/drawing/2014/main" id="{96483F1C-D2AC-4D7D-BCFF-A804A233F3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5065" y="1648931"/>
                        <a:ext cx="645684" cy="2968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BC69016B-2F79-4107-9EA6-76A3692AF0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975687"/>
              </p:ext>
            </p:extLst>
          </p:nvPr>
        </p:nvGraphicFramePr>
        <p:xfrm>
          <a:off x="879264" y="905762"/>
          <a:ext cx="534598" cy="263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Equation" r:id="rId6" imgW="355320" imgH="177480" progId="Equation.DSMT4">
                  <p:embed/>
                </p:oleObj>
              </mc:Choice>
              <mc:Fallback>
                <p:oleObj name="Equation" r:id="rId6" imgW="355320" imgH="177480" progId="Equation.DSMT4">
                  <p:embed/>
                  <p:pic>
                    <p:nvPicPr>
                      <p:cNvPr id="58" name="Object 57">
                        <a:extLst>
                          <a:ext uri="{FF2B5EF4-FFF2-40B4-BE49-F238E27FC236}">
                            <a16:creationId xmlns:a16="http://schemas.microsoft.com/office/drawing/2014/main" id="{BC69016B-2F79-4107-9EA6-76A3692AF0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264" y="905762"/>
                        <a:ext cx="534598" cy="2630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Partial Circle 58">
            <a:extLst>
              <a:ext uri="{FF2B5EF4-FFF2-40B4-BE49-F238E27FC236}">
                <a16:creationId xmlns:a16="http://schemas.microsoft.com/office/drawing/2014/main" id="{D0F487BF-4675-4044-9EB9-1144086C190A}"/>
              </a:ext>
            </a:extLst>
          </p:cNvPr>
          <p:cNvSpPr/>
          <p:nvPr/>
        </p:nvSpPr>
        <p:spPr>
          <a:xfrm>
            <a:off x="4496305" y="1499159"/>
            <a:ext cx="1448972" cy="773723"/>
          </a:xfrm>
          <a:prstGeom prst="pie">
            <a:avLst>
              <a:gd name="adj1" fmla="val 9382233"/>
              <a:gd name="adj2" fmla="val 1352582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218B58A6-14D1-43CC-AA87-001421BDDA66}"/>
              </a:ext>
            </a:extLst>
          </p:cNvPr>
          <p:cNvSpPr/>
          <p:nvPr/>
        </p:nvSpPr>
        <p:spPr>
          <a:xfrm>
            <a:off x="4652185" y="1283596"/>
            <a:ext cx="581268" cy="599090"/>
          </a:xfrm>
          <a:custGeom>
            <a:avLst/>
            <a:gdLst>
              <a:gd name="connsiteX0" fmla="*/ 0 w 582804"/>
              <a:gd name="connsiteY0" fmla="*/ 258745 h 1527350"/>
              <a:gd name="connsiteX1" fmla="*/ 582804 w 582804"/>
              <a:gd name="connsiteY1" fmla="*/ 0 h 1527350"/>
              <a:gd name="connsiteX2" fmla="*/ 575268 w 582804"/>
              <a:gd name="connsiteY2" fmla="*/ 1286189 h 1527350"/>
              <a:gd name="connsiteX3" fmla="*/ 17585 w 582804"/>
              <a:gd name="connsiteY3" fmla="*/ 1527350 h 1527350"/>
              <a:gd name="connsiteX4" fmla="*/ 0 w 582804"/>
              <a:gd name="connsiteY4" fmla="*/ 258745 h 152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804" h="1527350">
                <a:moveTo>
                  <a:pt x="0" y="258745"/>
                </a:moveTo>
                <a:lnTo>
                  <a:pt x="582804" y="0"/>
                </a:lnTo>
                <a:lnTo>
                  <a:pt x="575268" y="1286189"/>
                </a:lnTo>
                <a:lnTo>
                  <a:pt x="17585" y="1527350"/>
                </a:lnTo>
                <a:lnTo>
                  <a:pt x="0" y="25874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08131642-6FAB-422C-9A52-1722AE0845E6}"/>
              </a:ext>
            </a:extLst>
          </p:cNvPr>
          <p:cNvSpPr/>
          <p:nvPr/>
        </p:nvSpPr>
        <p:spPr>
          <a:xfrm flipH="1">
            <a:off x="5217175" y="1283596"/>
            <a:ext cx="581268" cy="698050"/>
          </a:xfrm>
          <a:custGeom>
            <a:avLst/>
            <a:gdLst>
              <a:gd name="connsiteX0" fmla="*/ 0 w 582804"/>
              <a:gd name="connsiteY0" fmla="*/ 258745 h 1527350"/>
              <a:gd name="connsiteX1" fmla="*/ 582804 w 582804"/>
              <a:gd name="connsiteY1" fmla="*/ 0 h 1527350"/>
              <a:gd name="connsiteX2" fmla="*/ 575268 w 582804"/>
              <a:gd name="connsiteY2" fmla="*/ 1286189 h 1527350"/>
              <a:gd name="connsiteX3" fmla="*/ 17585 w 582804"/>
              <a:gd name="connsiteY3" fmla="*/ 1527350 h 1527350"/>
              <a:gd name="connsiteX4" fmla="*/ 0 w 582804"/>
              <a:gd name="connsiteY4" fmla="*/ 258745 h 152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804" h="1527350">
                <a:moveTo>
                  <a:pt x="0" y="258745"/>
                </a:moveTo>
                <a:lnTo>
                  <a:pt x="582804" y="0"/>
                </a:lnTo>
                <a:lnTo>
                  <a:pt x="575268" y="1286189"/>
                </a:lnTo>
                <a:lnTo>
                  <a:pt x="17585" y="1527350"/>
                </a:lnTo>
                <a:lnTo>
                  <a:pt x="0" y="25874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66DE969D-A1B5-4EEE-A63D-8569D3995043}"/>
              </a:ext>
            </a:extLst>
          </p:cNvPr>
          <p:cNvSpPr/>
          <p:nvPr/>
        </p:nvSpPr>
        <p:spPr>
          <a:xfrm>
            <a:off x="4495394" y="1380592"/>
            <a:ext cx="169723" cy="723374"/>
          </a:xfrm>
          <a:custGeom>
            <a:avLst/>
            <a:gdLst>
              <a:gd name="connsiteX0" fmla="*/ 0 w 169723"/>
              <a:gd name="connsiteY0" fmla="*/ 1190693 h 1426201"/>
              <a:gd name="connsiteX1" fmla="*/ 2631 w 169723"/>
              <a:gd name="connsiteY1" fmla="*/ 0 h 1426201"/>
              <a:gd name="connsiteX2" fmla="*/ 49996 w 169723"/>
              <a:gd name="connsiteY2" fmla="*/ 105255 h 1426201"/>
              <a:gd name="connsiteX3" fmla="*/ 117096 w 169723"/>
              <a:gd name="connsiteY3" fmla="*/ 160513 h 1426201"/>
              <a:gd name="connsiteX4" fmla="*/ 164460 w 169723"/>
              <a:gd name="connsiteY4" fmla="*/ 186827 h 1426201"/>
              <a:gd name="connsiteX5" fmla="*/ 169723 w 169723"/>
              <a:gd name="connsiteY5" fmla="*/ 1426201 h 1426201"/>
              <a:gd name="connsiteX6" fmla="*/ 73678 w 169723"/>
              <a:gd name="connsiteY6" fmla="*/ 1341997 h 1426201"/>
              <a:gd name="connsiteX7" fmla="*/ 19735 w 169723"/>
              <a:gd name="connsiteY7" fmla="*/ 1240689 h 1426201"/>
              <a:gd name="connsiteX8" fmla="*/ 0 w 169723"/>
              <a:gd name="connsiteY8" fmla="*/ 1190693 h 142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723" h="1426201">
                <a:moveTo>
                  <a:pt x="0" y="1190693"/>
                </a:moveTo>
                <a:lnTo>
                  <a:pt x="2631" y="0"/>
                </a:lnTo>
                <a:lnTo>
                  <a:pt x="49996" y="105255"/>
                </a:lnTo>
                <a:lnTo>
                  <a:pt x="117096" y="160513"/>
                </a:lnTo>
                <a:lnTo>
                  <a:pt x="164460" y="186827"/>
                </a:lnTo>
                <a:cubicBezTo>
                  <a:pt x="166214" y="599952"/>
                  <a:pt x="167969" y="1013076"/>
                  <a:pt x="169723" y="1426201"/>
                </a:cubicBezTo>
                <a:lnTo>
                  <a:pt x="73678" y="1341997"/>
                </a:lnTo>
                <a:lnTo>
                  <a:pt x="19735" y="1240689"/>
                </a:lnTo>
                <a:lnTo>
                  <a:pt x="0" y="119069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A5933678-7D88-4BCE-979F-D516BD21F285}"/>
              </a:ext>
            </a:extLst>
          </p:cNvPr>
          <p:cNvSpPr/>
          <p:nvPr/>
        </p:nvSpPr>
        <p:spPr>
          <a:xfrm flipH="1">
            <a:off x="5786350" y="1342870"/>
            <a:ext cx="169723" cy="726620"/>
          </a:xfrm>
          <a:custGeom>
            <a:avLst/>
            <a:gdLst>
              <a:gd name="connsiteX0" fmla="*/ 0 w 169723"/>
              <a:gd name="connsiteY0" fmla="*/ 1190693 h 1426201"/>
              <a:gd name="connsiteX1" fmla="*/ 2631 w 169723"/>
              <a:gd name="connsiteY1" fmla="*/ 0 h 1426201"/>
              <a:gd name="connsiteX2" fmla="*/ 49996 w 169723"/>
              <a:gd name="connsiteY2" fmla="*/ 105255 h 1426201"/>
              <a:gd name="connsiteX3" fmla="*/ 117096 w 169723"/>
              <a:gd name="connsiteY3" fmla="*/ 160513 h 1426201"/>
              <a:gd name="connsiteX4" fmla="*/ 164460 w 169723"/>
              <a:gd name="connsiteY4" fmla="*/ 186827 h 1426201"/>
              <a:gd name="connsiteX5" fmla="*/ 169723 w 169723"/>
              <a:gd name="connsiteY5" fmla="*/ 1426201 h 1426201"/>
              <a:gd name="connsiteX6" fmla="*/ 73678 w 169723"/>
              <a:gd name="connsiteY6" fmla="*/ 1341997 h 1426201"/>
              <a:gd name="connsiteX7" fmla="*/ 19735 w 169723"/>
              <a:gd name="connsiteY7" fmla="*/ 1240689 h 1426201"/>
              <a:gd name="connsiteX8" fmla="*/ 0 w 169723"/>
              <a:gd name="connsiteY8" fmla="*/ 1190693 h 142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723" h="1426201">
                <a:moveTo>
                  <a:pt x="0" y="1190693"/>
                </a:moveTo>
                <a:lnTo>
                  <a:pt x="2631" y="0"/>
                </a:lnTo>
                <a:lnTo>
                  <a:pt x="49996" y="105255"/>
                </a:lnTo>
                <a:lnTo>
                  <a:pt x="117096" y="160513"/>
                </a:lnTo>
                <a:lnTo>
                  <a:pt x="164460" y="186827"/>
                </a:lnTo>
                <a:cubicBezTo>
                  <a:pt x="166214" y="599952"/>
                  <a:pt x="167969" y="1013076"/>
                  <a:pt x="169723" y="1426201"/>
                </a:cubicBezTo>
                <a:lnTo>
                  <a:pt x="73678" y="1341997"/>
                </a:lnTo>
                <a:lnTo>
                  <a:pt x="19735" y="1240689"/>
                </a:lnTo>
                <a:lnTo>
                  <a:pt x="0" y="119069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F8CEB6B-A6EF-4819-B7C6-2AD07DD3A159}"/>
              </a:ext>
            </a:extLst>
          </p:cNvPr>
          <p:cNvCxnSpPr>
            <a:cxnSpLocks/>
          </p:cNvCxnSpPr>
          <p:nvPr/>
        </p:nvCxnSpPr>
        <p:spPr>
          <a:xfrm flipV="1">
            <a:off x="4663107" y="1524898"/>
            <a:ext cx="2010" cy="6161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396AAD1-641C-4004-A863-ED6B7AB86DEC}"/>
              </a:ext>
            </a:extLst>
          </p:cNvPr>
          <p:cNvCxnSpPr>
            <a:cxnSpLocks/>
          </p:cNvCxnSpPr>
          <p:nvPr/>
        </p:nvCxnSpPr>
        <p:spPr>
          <a:xfrm flipV="1">
            <a:off x="6062549" y="1350124"/>
            <a:ext cx="8679" cy="519490"/>
          </a:xfrm>
          <a:prstGeom prst="line">
            <a:avLst/>
          </a:prstGeom>
          <a:ln>
            <a:solidFill>
              <a:srgbClr val="FF0000"/>
            </a:solidFill>
            <a:headEnd type="stealth" w="med" len="me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Object 65">
            <a:extLst>
              <a:ext uri="{FF2B5EF4-FFF2-40B4-BE49-F238E27FC236}">
                <a16:creationId xmlns:a16="http://schemas.microsoft.com/office/drawing/2014/main" id="{F3C2CEC7-3A93-49DD-98E0-6C1E7BD7AB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90312"/>
              </p:ext>
            </p:extLst>
          </p:nvPr>
        </p:nvGraphicFramePr>
        <p:xfrm>
          <a:off x="6055711" y="1445417"/>
          <a:ext cx="493713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Equation" r:id="rId8" imgW="291960" imgH="177480" progId="Equation.DSMT4">
                  <p:embed/>
                </p:oleObj>
              </mc:Choice>
              <mc:Fallback>
                <p:oleObj name="Equation" r:id="rId8" imgW="291960" imgH="177480" progId="Equation.DSMT4">
                  <p:embed/>
                  <p:pic>
                    <p:nvPicPr>
                      <p:cNvPr id="66" name="Object 65">
                        <a:extLst>
                          <a:ext uri="{FF2B5EF4-FFF2-40B4-BE49-F238E27FC236}">
                            <a16:creationId xmlns:a16="http://schemas.microsoft.com/office/drawing/2014/main" id="{F3C2CEC7-3A93-49DD-98E0-6C1E7BD7AB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5711" y="1445417"/>
                        <a:ext cx="493713" cy="296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EC94F1C-6768-4B9C-9F47-C423F0A2CA15}"/>
              </a:ext>
            </a:extLst>
          </p:cNvPr>
          <p:cNvCxnSpPr>
            <a:cxnSpLocks/>
          </p:cNvCxnSpPr>
          <p:nvPr/>
        </p:nvCxnSpPr>
        <p:spPr>
          <a:xfrm flipV="1">
            <a:off x="4488231" y="1295957"/>
            <a:ext cx="2010" cy="6161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7DB3981-48A7-4CED-A126-7B2A872195AD}"/>
              </a:ext>
            </a:extLst>
          </p:cNvPr>
          <p:cNvCxnSpPr>
            <a:cxnSpLocks/>
          </p:cNvCxnSpPr>
          <p:nvPr/>
        </p:nvCxnSpPr>
        <p:spPr>
          <a:xfrm flipV="1">
            <a:off x="5949123" y="1283596"/>
            <a:ext cx="2010" cy="6161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80278A4-253C-4F9D-AB2C-1ED694159936}"/>
              </a:ext>
            </a:extLst>
          </p:cNvPr>
          <p:cNvCxnSpPr>
            <a:cxnSpLocks/>
          </p:cNvCxnSpPr>
          <p:nvPr/>
        </p:nvCxnSpPr>
        <p:spPr>
          <a:xfrm flipV="1">
            <a:off x="5221413" y="1294141"/>
            <a:ext cx="2010" cy="6161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D752EDA-4D62-43A0-ADB2-6A63CC87ADDE}"/>
              </a:ext>
            </a:extLst>
          </p:cNvPr>
          <p:cNvCxnSpPr>
            <a:cxnSpLocks/>
          </p:cNvCxnSpPr>
          <p:nvPr/>
        </p:nvCxnSpPr>
        <p:spPr>
          <a:xfrm flipV="1">
            <a:off x="5792327" y="1519434"/>
            <a:ext cx="2010" cy="6161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Partial Circle 70">
            <a:extLst>
              <a:ext uri="{FF2B5EF4-FFF2-40B4-BE49-F238E27FC236}">
                <a16:creationId xmlns:a16="http://schemas.microsoft.com/office/drawing/2014/main" id="{EA2F4D44-458D-42F8-9E38-EB64703816D4}"/>
              </a:ext>
            </a:extLst>
          </p:cNvPr>
          <p:cNvSpPr/>
          <p:nvPr/>
        </p:nvSpPr>
        <p:spPr>
          <a:xfrm>
            <a:off x="4496305" y="905762"/>
            <a:ext cx="1448972" cy="773723"/>
          </a:xfrm>
          <a:prstGeom prst="pie">
            <a:avLst>
              <a:gd name="adj1" fmla="val 9382233"/>
              <a:gd name="adj2" fmla="val 1352582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id="{E44B47A6-A01C-4D1E-91E7-B636DED4F12C}"/>
              </a:ext>
            </a:extLst>
          </p:cNvPr>
          <p:cNvSpPr/>
          <p:nvPr/>
        </p:nvSpPr>
        <p:spPr>
          <a:xfrm>
            <a:off x="5091579" y="1862313"/>
            <a:ext cx="287595" cy="136130"/>
          </a:xfrm>
          <a:prstGeom prst="arc">
            <a:avLst>
              <a:gd name="adj1" fmla="val 710849"/>
              <a:gd name="adj2" fmla="val 10380890"/>
            </a:avLst>
          </a:prstGeom>
          <a:ln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73" name="Object 72">
            <a:extLst>
              <a:ext uri="{FF2B5EF4-FFF2-40B4-BE49-F238E27FC236}">
                <a16:creationId xmlns:a16="http://schemas.microsoft.com/office/drawing/2014/main" id="{8567418F-C61F-46AA-AFF6-8EBC2B9738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542239"/>
              </p:ext>
            </p:extLst>
          </p:nvPr>
        </p:nvGraphicFramePr>
        <p:xfrm>
          <a:off x="4690481" y="1230589"/>
          <a:ext cx="411162" cy="14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Equation" r:id="rId10" imgW="507960" imgH="177480" progId="Equation.DSMT4">
                  <p:embed/>
                </p:oleObj>
              </mc:Choice>
              <mc:Fallback>
                <p:oleObj name="Equation" r:id="rId10" imgW="507960" imgH="177480" progId="Equation.DSMT4">
                  <p:embed/>
                  <p:pic>
                    <p:nvPicPr>
                      <p:cNvPr id="73" name="Object 72">
                        <a:extLst>
                          <a:ext uri="{FF2B5EF4-FFF2-40B4-BE49-F238E27FC236}">
                            <a16:creationId xmlns:a16="http://schemas.microsoft.com/office/drawing/2014/main" id="{8567418F-C61F-46AA-AFF6-8EBC2B9738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0481" y="1230589"/>
                        <a:ext cx="411162" cy="1412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73">
            <a:extLst>
              <a:ext uri="{FF2B5EF4-FFF2-40B4-BE49-F238E27FC236}">
                <a16:creationId xmlns:a16="http://schemas.microsoft.com/office/drawing/2014/main" id="{1B38577D-7C45-41D2-A28E-88B963FC45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858957"/>
              </p:ext>
            </p:extLst>
          </p:nvPr>
        </p:nvGraphicFramePr>
        <p:xfrm>
          <a:off x="5142157" y="1982293"/>
          <a:ext cx="191224" cy="123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Equation" r:id="rId12" imgW="253800" imgH="177480" progId="Equation.DSMT4">
                  <p:embed/>
                </p:oleObj>
              </mc:Choice>
              <mc:Fallback>
                <p:oleObj name="Equation" r:id="rId12" imgW="253800" imgH="177480" progId="Equation.DSMT4">
                  <p:embed/>
                  <p:pic>
                    <p:nvPicPr>
                      <p:cNvPr id="74" name="Object 73">
                        <a:extLst>
                          <a:ext uri="{FF2B5EF4-FFF2-40B4-BE49-F238E27FC236}">
                            <a16:creationId xmlns:a16="http://schemas.microsoft.com/office/drawing/2014/main" id="{1B38577D-7C45-41D2-A28E-88B963FC45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2157" y="1982293"/>
                        <a:ext cx="191224" cy="1231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8435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838200" y="2651760"/>
            <a:ext cx="3444240" cy="1783080"/>
            <a:chOff x="5501640" y="2026920"/>
            <a:chExt cx="3444240" cy="1783080"/>
          </a:xfrm>
        </p:grpSpPr>
        <p:sp>
          <p:nvSpPr>
            <p:cNvPr id="12" name="Arc 11"/>
            <p:cNvSpPr/>
            <p:nvPr/>
          </p:nvSpPr>
          <p:spPr>
            <a:xfrm>
              <a:off x="5501640" y="2026920"/>
              <a:ext cx="1310640" cy="1783080"/>
            </a:xfrm>
            <a:prstGeom prst="arc">
              <a:avLst>
                <a:gd name="adj1" fmla="val 20585520"/>
                <a:gd name="adj2" fmla="val 9693722"/>
              </a:avLst>
            </a:prstGeom>
            <a:solidFill>
              <a:srgbClr val="00B0F0">
                <a:alpha val="67000"/>
              </a:srgbClr>
            </a:solidFill>
            <a:ln w="28575">
              <a:solidFill>
                <a:schemeClr val="tx1">
                  <a:alpha val="4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Arc 12"/>
            <p:cNvSpPr/>
            <p:nvPr/>
          </p:nvSpPr>
          <p:spPr>
            <a:xfrm>
              <a:off x="7635240" y="2026920"/>
              <a:ext cx="1310640" cy="1783080"/>
            </a:xfrm>
            <a:prstGeom prst="arc">
              <a:avLst>
                <a:gd name="adj1" fmla="val 20585520"/>
                <a:gd name="adj2" fmla="val 9693722"/>
              </a:avLst>
            </a:prstGeom>
            <a:solidFill>
              <a:srgbClr val="00B0F0">
                <a:alpha val="67000"/>
              </a:srgb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5501640" y="2712720"/>
              <a:ext cx="3429000" cy="1097280"/>
              <a:chOff x="5501640" y="2712720"/>
              <a:chExt cx="3429000" cy="1097280"/>
            </a:xfrm>
          </p:grpSpPr>
          <p:sp>
            <p:nvSpPr>
              <p:cNvPr id="14" name="Parallelogram 13"/>
              <p:cNvSpPr/>
              <p:nvPr/>
            </p:nvSpPr>
            <p:spPr>
              <a:xfrm>
                <a:off x="5532120" y="2712720"/>
                <a:ext cx="3398520" cy="411480"/>
              </a:xfrm>
              <a:prstGeom prst="parallelogram">
                <a:avLst>
                  <a:gd name="adj" fmla="val 299168"/>
                </a:avLst>
              </a:prstGeom>
              <a:solidFill>
                <a:srgbClr val="00B0F0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 flipH="1">
                <a:off x="6233160" y="3810000"/>
                <a:ext cx="19735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Parallelogram 15"/>
              <p:cNvSpPr/>
              <p:nvPr/>
            </p:nvSpPr>
            <p:spPr>
              <a:xfrm flipH="1">
                <a:off x="5501640" y="3093720"/>
                <a:ext cx="2697480" cy="701040"/>
              </a:xfrm>
              <a:prstGeom prst="parallelogram">
                <a:avLst>
                  <a:gd name="adj" fmla="val 80891"/>
                </a:avLst>
              </a:prstGeom>
              <a:solidFill>
                <a:srgbClr val="00B0F0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flipH="1">
                <a:off x="5532120" y="3139440"/>
                <a:ext cx="211074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6797040" y="2712720"/>
                <a:ext cx="211074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5593080" y="2712720"/>
                <a:ext cx="1203960" cy="4114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7650480" y="2727960"/>
                <a:ext cx="1280158" cy="4114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Parallelogram 58"/>
          <p:cNvSpPr/>
          <p:nvPr/>
        </p:nvSpPr>
        <p:spPr>
          <a:xfrm>
            <a:off x="15240" y="2697480"/>
            <a:ext cx="5638800" cy="1889760"/>
          </a:xfrm>
          <a:prstGeom prst="parallelogram">
            <a:avLst/>
          </a:prstGeom>
          <a:solidFill>
            <a:srgbClr val="00B05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7" name="Cube 56"/>
          <p:cNvSpPr/>
          <p:nvPr/>
        </p:nvSpPr>
        <p:spPr>
          <a:xfrm>
            <a:off x="2766060" y="1752600"/>
            <a:ext cx="205740" cy="1295400"/>
          </a:xfrm>
          <a:prstGeom prst="cube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Rectangle 30"/>
          <p:cNvSpPr/>
          <p:nvPr/>
        </p:nvSpPr>
        <p:spPr>
          <a:xfrm>
            <a:off x="609600" y="2103120"/>
            <a:ext cx="1508760" cy="822960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Isosceles Triangle 31"/>
          <p:cNvSpPr/>
          <p:nvPr/>
        </p:nvSpPr>
        <p:spPr>
          <a:xfrm>
            <a:off x="335280" y="1691640"/>
            <a:ext cx="2255520" cy="502920"/>
          </a:xfrm>
          <a:prstGeom prst="triangle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06680"/>
            <a:ext cx="8686800" cy="1234440"/>
          </a:xfrm>
        </p:spPr>
        <p:txBody>
          <a:bodyPr/>
          <a:lstStyle/>
          <a:p>
            <a:pPr>
              <a:buNone/>
            </a:pPr>
            <a:r>
              <a:rPr lang="en-CA" dirty="0"/>
              <a:t>Ex: Jason lives in an expensive mansion with a pool in the backyard.  The pool is in the shape of a semi-cylinder.  What is the volume of the pool? 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003800" y="6613525"/>
            <a:ext cx="40592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© Copyright all rights reserved to Homework depot: </a:t>
            </a:r>
            <a:r>
              <a:rPr lang="en-US" sz="1000">
                <a:hlinkClick r:id="rId6"/>
              </a:rPr>
              <a:t>www.BCMath.ca</a:t>
            </a:r>
            <a:r>
              <a:rPr lang="en-US" sz="1000"/>
              <a:t>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356360" y="2225040"/>
            <a:ext cx="3093720" cy="822960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Isosceles Triangle 28"/>
          <p:cNvSpPr/>
          <p:nvPr/>
        </p:nvSpPr>
        <p:spPr>
          <a:xfrm>
            <a:off x="1295400" y="1767840"/>
            <a:ext cx="2255520" cy="502920"/>
          </a:xfrm>
          <a:prstGeom prst="triangle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Isosceles Triangle 29"/>
          <p:cNvSpPr/>
          <p:nvPr/>
        </p:nvSpPr>
        <p:spPr>
          <a:xfrm>
            <a:off x="2423160" y="1828800"/>
            <a:ext cx="2255520" cy="502920"/>
          </a:xfrm>
          <a:prstGeom prst="triangle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Rectangle 32"/>
          <p:cNvSpPr/>
          <p:nvPr/>
        </p:nvSpPr>
        <p:spPr>
          <a:xfrm rot="16200000">
            <a:off x="1978660" y="2677160"/>
            <a:ext cx="381000" cy="355600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40" name="Group 39"/>
          <p:cNvGrpSpPr/>
          <p:nvPr/>
        </p:nvGrpSpPr>
        <p:grpSpPr>
          <a:xfrm>
            <a:off x="2499360" y="2613660"/>
            <a:ext cx="381000" cy="355600"/>
            <a:chOff x="2545080" y="2278380"/>
            <a:chExt cx="381000" cy="355600"/>
          </a:xfrm>
        </p:grpSpPr>
        <p:sp>
          <p:nvSpPr>
            <p:cNvPr id="34" name="Rectangle 33"/>
            <p:cNvSpPr/>
            <p:nvPr/>
          </p:nvSpPr>
          <p:spPr>
            <a:xfrm>
              <a:off x="2545080" y="2278380"/>
              <a:ext cx="381000" cy="355600"/>
            </a:xfrm>
            <a:prstGeom prst="rect">
              <a:avLst/>
            </a:pr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36" name="Straight Connector 35"/>
            <p:cNvCxnSpPr>
              <a:stCxn id="34" idx="1"/>
              <a:endCxn id="34" idx="3"/>
            </p:cNvCxnSpPr>
            <p:nvPr/>
          </p:nvCxnSpPr>
          <p:spPr>
            <a:xfrm>
              <a:off x="2545080" y="2456180"/>
              <a:ext cx="381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4" idx="2"/>
              <a:endCxn id="34" idx="0"/>
            </p:cNvCxnSpPr>
            <p:nvPr/>
          </p:nvCxnSpPr>
          <p:spPr>
            <a:xfrm flipV="1">
              <a:off x="2735580" y="2278380"/>
              <a:ext cx="0" cy="35560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3002280" y="2613660"/>
            <a:ext cx="381000" cy="355600"/>
            <a:chOff x="2545080" y="2278380"/>
            <a:chExt cx="381000" cy="355600"/>
          </a:xfrm>
        </p:grpSpPr>
        <p:sp>
          <p:nvSpPr>
            <p:cNvPr id="42" name="Rectangle 41"/>
            <p:cNvSpPr/>
            <p:nvPr/>
          </p:nvSpPr>
          <p:spPr>
            <a:xfrm>
              <a:off x="2545080" y="2278380"/>
              <a:ext cx="381000" cy="355600"/>
            </a:xfrm>
            <a:prstGeom prst="rect">
              <a:avLst/>
            </a:pr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43" name="Straight Connector 42"/>
            <p:cNvCxnSpPr>
              <a:stCxn id="42" idx="1"/>
              <a:endCxn id="42" idx="3"/>
            </p:cNvCxnSpPr>
            <p:nvPr/>
          </p:nvCxnSpPr>
          <p:spPr>
            <a:xfrm>
              <a:off x="2545080" y="2456180"/>
              <a:ext cx="381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2" idx="2"/>
              <a:endCxn id="42" idx="0"/>
            </p:cNvCxnSpPr>
            <p:nvPr/>
          </p:nvCxnSpPr>
          <p:spPr>
            <a:xfrm flipV="1">
              <a:off x="2735580" y="2278380"/>
              <a:ext cx="0" cy="35560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3505200" y="2613660"/>
            <a:ext cx="381000" cy="355600"/>
            <a:chOff x="2545080" y="2278380"/>
            <a:chExt cx="381000" cy="355600"/>
          </a:xfrm>
        </p:grpSpPr>
        <p:sp>
          <p:nvSpPr>
            <p:cNvPr id="46" name="Rectangle 45"/>
            <p:cNvSpPr/>
            <p:nvPr/>
          </p:nvSpPr>
          <p:spPr>
            <a:xfrm>
              <a:off x="2545080" y="2278380"/>
              <a:ext cx="381000" cy="355600"/>
            </a:xfrm>
            <a:prstGeom prst="rect">
              <a:avLst/>
            </a:pr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47" name="Straight Connector 46"/>
            <p:cNvCxnSpPr>
              <a:stCxn id="46" idx="1"/>
              <a:endCxn id="46" idx="3"/>
            </p:cNvCxnSpPr>
            <p:nvPr/>
          </p:nvCxnSpPr>
          <p:spPr>
            <a:xfrm>
              <a:off x="2545080" y="2456180"/>
              <a:ext cx="381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6" idx="2"/>
              <a:endCxn id="46" idx="0"/>
            </p:cNvCxnSpPr>
            <p:nvPr/>
          </p:nvCxnSpPr>
          <p:spPr>
            <a:xfrm flipV="1">
              <a:off x="2735580" y="2278380"/>
              <a:ext cx="0" cy="35560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3977640" y="2613660"/>
            <a:ext cx="381000" cy="355600"/>
            <a:chOff x="2545080" y="2278380"/>
            <a:chExt cx="381000" cy="355600"/>
          </a:xfrm>
        </p:grpSpPr>
        <p:sp>
          <p:nvSpPr>
            <p:cNvPr id="50" name="Rectangle 49"/>
            <p:cNvSpPr/>
            <p:nvPr/>
          </p:nvSpPr>
          <p:spPr>
            <a:xfrm>
              <a:off x="2545080" y="2278380"/>
              <a:ext cx="381000" cy="355600"/>
            </a:xfrm>
            <a:prstGeom prst="rect">
              <a:avLst/>
            </a:pr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51" name="Straight Connector 50"/>
            <p:cNvCxnSpPr>
              <a:stCxn id="50" idx="1"/>
              <a:endCxn id="50" idx="3"/>
            </p:cNvCxnSpPr>
            <p:nvPr/>
          </p:nvCxnSpPr>
          <p:spPr>
            <a:xfrm>
              <a:off x="2545080" y="2456180"/>
              <a:ext cx="381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50" idx="2"/>
              <a:endCxn id="50" idx="0"/>
            </p:cNvCxnSpPr>
            <p:nvPr/>
          </p:nvCxnSpPr>
          <p:spPr>
            <a:xfrm flipV="1">
              <a:off x="2735580" y="2278380"/>
              <a:ext cx="0" cy="35560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1478280" y="2628900"/>
            <a:ext cx="381000" cy="355600"/>
            <a:chOff x="2545080" y="2278380"/>
            <a:chExt cx="381000" cy="355600"/>
          </a:xfrm>
        </p:grpSpPr>
        <p:sp>
          <p:nvSpPr>
            <p:cNvPr id="54" name="Rectangle 53"/>
            <p:cNvSpPr/>
            <p:nvPr/>
          </p:nvSpPr>
          <p:spPr>
            <a:xfrm>
              <a:off x="2545080" y="2278380"/>
              <a:ext cx="381000" cy="355600"/>
            </a:xfrm>
            <a:prstGeom prst="rect">
              <a:avLst/>
            </a:pr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55" name="Straight Connector 54"/>
            <p:cNvCxnSpPr>
              <a:stCxn id="54" idx="1"/>
              <a:endCxn id="54" idx="3"/>
            </p:cNvCxnSpPr>
            <p:nvPr/>
          </p:nvCxnSpPr>
          <p:spPr>
            <a:xfrm>
              <a:off x="2545080" y="2456180"/>
              <a:ext cx="381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4" idx="2"/>
              <a:endCxn id="54" idx="0"/>
            </p:cNvCxnSpPr>
            <p:nvPr/>
          </p:nvCxnSpPr>
          <p:spPr>
            <a:xfrm flipV="1">
              <a:off x="2735580" y="2278380"/>
              <a:ext cx="0" cy="35560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Flowchart: Magnetic Disk 57"/>
          <p:cNvSpPr/>
          <p:nvPr/>
        </p:nvSpPr>
        <p:spPr>
          <a:xfrm>
            <a:off x="1592580" y="1638300"/>
            <a:ext cx="101600" cy="342900"/>
          </a:xfrm>
          <a:prstGeom prst="flowChartMagneticDisk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0" name="Parallelogram 59"/>
          <p:cNvSpPr/>
          <p:nvPr/>
        </p:nvSpPr>
        <p:spPr>
          <a:xfrm>
            <a:off x="853440" y="3352800"/>
            <a:ext cx="3352800" cy="411480"/>
          </a:xfrm>
          <a:prstGeom prst="parallelogram">
            <a:avLst>
              <a:gd name="adj" fmla="val 295371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1" name="Cube 60"/>
          <p:cNvSpPr/>
          <p:nvPr/>
        </p:nvSpPr>
        <p:spPr>
          <a:xfrm>
            <a:off x="1059180" y="3230880"/>
            <a:ext cx="327660" cy="320040"/>
          </a:xfrm>
          <a:prstGeom prst="cube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2" name="Cube 61"/>
          <p:cNvSpPr/>
          <p:nvPr/>
        </p:nvSpPr>
        <p:spPr>
          <a:xfrm>
            <a:off x="982980" y="3215640"/>
            <a:ext cx="967740" cy="152400"/>
          </a:xfrm>
          <a:prstGeom prst="cube">
            <a:avLst>
              <a:gd name="adj" fmla="val 91038"/>
            </a:avLst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63" name="Group 174"/>
          <p:cNvGrpSpPr>
            <a:grpSpLocks/>
          </p:cNvGrpSpPr>
          <p:nvPr/>
        </p:nvGrpSpPr>
        <p:grpSpPr bwMode="auto">
          <a:xfrm>
            <a:off x="4707638" y="1935480"/>
            <a:ext cx="854962" cy="830834"/>
            <a:chOff x="2635624" y="1645025"/>
            <a:chExt cx="560294" cy="573740"/>
          </a:xfrm>
        </p:grpSpPr>
        <p:sp>
          <p:nvSpPr>
            <p:cNvPr id="64" name="Oval 63"/>
            <p:cNvSpPr/>
            <p:nvPr/>
          </p:nvSpPr>
          <p:spPr>
            <a:xfrm>
              <a:off x="2636194" y="1735030"/>
              <a:ext cx="268253" cy="241265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accent1">
                  <a:lumMod val="50000"/>
                  <a:alpha val="5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2928257" y="1730268"/>
              <a:ext cx="268253" cy="241265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66" name="Isosceles Triangle 65"/>
            <p:cNvSpPr/>
            <p:nvPr/>
          </p:nvSpPr>
          <p:spPr>
            <a:xfrm>
              <a:off x="2852067" y="1936612"/>
              <a:ext cx="93650" cy="28253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2788575" y="1644555"/>
              <a:ext cx="268253" cy="242852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accent1">
                  <a:lumMod val="50000"/>
                  <a:alpha val="5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2702860" y="1828678"/>
              <a:ext cx="269841" cy="24285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2896511" y="1819155"/>
              <a:ext cx="268253" cy="24285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</p:grpSp>
      <p:grpSp>
        <p:nvGrpSpPr>
          <p:cNvPr id="70" name="Group 174"/>
          <p:cNvGrpSpPr>
            <a:grpSpLocks/>
          </p:cNvGrpSpPr>
          <p:nvPr/>
        </p:nvGrpSpPr>
        <p:grpSpPr bwMode="auto">
          <a:xfrm>
            <a:off x="4372358" y="2072640"/>
            <a:ext cx="854962" cy="830834"/>
            <a:chOff x="2635624" y="1645025"/>
            <a:chExt cx="560294" cy="573740"/>
          </a:xfrm>
        </p:grpSpPr>
        <p:sp>
          <p:nvSpPr>
            <p:cNvPr id="71" name="Oval 70"/>
            <p:cNvSpPr/>
            <p:nvPr/>
          </p:nvSpPr>
          <p:spPr>
            <a:xfrm>
              <a:off x="2636194" y="1735030"/>
              <a:ext cx="268253" cy="241265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accent1">
                  <a:lumMod val="50000"/>
                  <a:alpha val="5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2928257" y="1730268"/>
              <a:ext cx="268253" cy="241265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73" name="Isosceles Triangle 72"/>
            <p:cNvSpPr/>
            <p:nvPr/>
          </p:nvSpPr>
          <p:spPr>
            <a:xfrm>
              <a:off x="2852067" y="1936612"/>
              <a:ext cx="93650" cy="28253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2788575" y="1644555"/>
              <a:ext cx="268253" cy="242852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accent1">
                  <a:lumMod val="50000"/>
                  <a:alpha val="5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2702860" y="1828678"/>
              <a:ext cx="269841" cy="24285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2896511" y="1819155"/>
              <a:ext cx="268253" cy="24285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</p:grpSp>
      <p:grpSp>
        <p:nvGrpSpPr>
          <p:cNvPr id="77" name="Group 174"/>
          <p:cNvGrpSpPr>
            <a:grpSpLocks/>
          </p:cNvGrpSpPr>
          <p:nvPr/>
        </p:nvGrpSpPr>
        <p:grpSpPr bwMode="auto">
          <a:xfrm>
            <a:off x="4753358" y="2179320"/>
            <a:ext cx="854962" cy="830834"/>
            <a:chOff x="2635624" y="1645025"/>
            <a:chExt cx="560294" cy="573740"/>
          </a:xfrm>
        </p:grpSpPr>
        <p:sp>
          <p:nvSpPr>
            <p:cNvPr id="78" name="Oval 77"/>
            <p:cNvSpPr/>
            <p:nvPr/>
          </p:nvSpPr>
          <p:spPr>
            <a:xfrm>
              <a:off x="2636194" y="1735030"/>
              <a:ext cx="268253" cy="241265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accent1">
                  <a:lumMod val="50000"/>
                  <a:alpha val="5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2928257" y="1730268"/>
              <a:ext cx="268253" cy="241265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80" name="Isosceles Triangle 79"/>
            <p:cNvSpPr/>
            <p:nvPr/>
          </p:nvSpPr>
          <p:spPr>
            <a:xfrm>
              <a:off x="2852067" y="1936612"/>
              <a:ext cx="93650" cy="28253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2788575" y="1644555"/>
              <a:ext cx="268253" cy="242852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accent1">
                  <a:lumMod val="50000"/>
                  <a:alpha val="5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2702860" y="1828678"/>
              <a:ext cx="269841" cy="24285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2896511" y="1819155"/>
              <a:ext cx="268253" cy="24285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</p:grpSp>
      <p:grpSp>
        <p:nvGrpSpPr>
          <p:cNvPr id="84" name="Group 174"/>
          <p:cNvGrpSpPr>
            <a:grpSpLocks/>
          </p:cNvGrpSpPr>
          <p:nvPr/>
        </p:nvGrpSpPr>
        <p:grpSpPr bwMode="auto">
          <a:xfrm>
            <a:off x="166118" y="2179320"/>
            <a:ext cx="854962" cy="830834"/>
            <a:chOff x="2635624" y="1645025"/>
            <a:chExt cx="560294" cy="573740"/>
          </a:xfrm>
        </p:grpSpPr>
        <p:sp>
          <p:nvSpPr>
            <p:cNvPr id="85" name="Oval 84"/>
            <p:cNvSpPr/>
            <p:nvPr/>
          </p:nvSpPr>
          <p:spPr>
            <a:xfrm>
              <a:off x="2636194" y="1735030"/>
              <a:ext cx="268253" cy="241265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accent1">
                  <a:lumMod val="50000"/>
                  <a:alpha val="5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2928257" y="1730268"/>
              <a:ext cx="268253" cy="241265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87" name="Isosceles Triangle 86"/>
            <p:cNvSpPr/>
            <p:nvPr/>
          </p:nvSpPr>
          <p:spPr>
            <a:xfrm>
              <a:off x="2852067" y="1936612"/>
              <a:ext cx="93650" cy="28253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2788575" y="1644555"/>
              <a:ext cx="268253" cy="242852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accent1">
                  <a:lumMod val="50000"/>
                  <a:alpha val="5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2702860" y="1828678"/>
              <a:ext cx="269841" cy="24285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2896511" y="1819155"/>
              <a:ext cx="268253" cy="24285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</p:grpSp>
      <p:grpSp>
        <p:nvGrpSpPr>
          <p:cNvPr id="91" name="Group 174"/>
          <p:cNvGrpSpPr>
            <a:grpSpLocks/>
          </p:cNvGrpSpPr>
          <p:nvPr/>
        </p:nvGrpSpPr>
        <p:grpSpPr bwMode="auto">
          <a:xfrm>
            <a:off x="455678" y="2255520"/>
            <a:ext cx="854962" cy="830834"/>
            <a:chOff x="2635624" y="1645025"/>
            <a:chExt cx="560294" cy="573740"/>
          </a:xfrm>
        </p:grpSpPr>
        <p:sp>
          <p:nvSpPr>
            <p:cNvPr id="92" name="Oval 91"/>
            <p:cNvSpPr/>
            <p:nvPr/>
          </p:nvSpPr>
          <p:spPr>
            <a:xfrm>
              <a:off x="2636194" y="1735030"/>
              <a:ext cx="268253" cy="241265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accent1">
                  <a:lumMod val="50000"/>
                  <a:alpha val="5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2928257" y="1730268"/>
              <a:ext cx="268253" cy="241265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94" name="Isosceles Triangle 93"/>
            <p:cNvSpPr/>
            <p:nvPr/>
          </p:nvSpPr>
          <p:spPr>
            <a:xfrm>
              <a:off x="2852067" y="1936612"/>
              <a:ext cx="93650" cy="28253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2788575" y="1644555"/>
              <a:ext cx="268253" cy="242852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accent1">
                  <a:lumMod val="50000"/>
                  <a:alpha val="5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2702860" y="1828678"/>
              <a:ext cx="269841" cy="24285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2896511" y="1819155"/>
              <a:ext cx="268253" cy="24285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</p:grpSp>
      <p:grpSp>
        <p:nvGrpSpPr>
          <p:cNvPr id="98" name="Group 174"/>
          <p:cNvGrpSpPr>
            <a:grpSpLocks/>
          </p:cNvGrpSpPr>
          <p:nvPr/>
        </p:nvGrpSpPr>
        <p:grpSpPr bwMode="auto">
          <a:xfrm>
            <a:off x="59438" y="2499360"/>
            <a:ext cx="854962" cy="830834"/>
            <a:chOff x="2635624" y="1645025"/>
            <a:chExt cx="560294" cy="573740"/>
          </a:xfrm>
        </p:grpSpPr>
        <p:sp>
          <p:nvSpPr>
            <p:cNvPr id="99" name="Oval 98"/>
            <p:cNvSpPr/>
            <p:nvPr/>
          </p:nvSpPr>
          <p:spPr>
            <a:xfrm>
              <a:off x="2636194" y="1735030"/>
              <a:ext cx="268253" cy="241265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accent1">
                  <a:lumMod val="50000"/>
                  <a:alpha val="5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2928257" y="1730268"/>
              <a:ext cx="268253" cy="241265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01" name="Isosceles Triangle 100"/>
            <p:cNvSpPr/>
            <p:nvPr/>
          </p:nvSpPr>
          <p:spPr>
            <a:xfrm>
              <a:off x="2852067" y="1936612"/>
              <a:ext cx="93650" cy="28253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2788575" y="1644555"/>
              <a:ext cx="268253" cy="242852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accent1">
                  <a:lumMod val="50000"/>
                  <a:alpha val="5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2702860" y="1828678"/>
              <a:ext cx="269841" cy="24285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2896511" y="1819155"/>
              <a:ext cx="268253" cy="24285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</p:grpSp>
      <p:grpSp>
        <p:nvGrpSpPr>
          <p:cNvPr id="105" name="Group 174"/>
          <p:cNvGrpSpPr>
            <a:grpSpLocks/>
          </p:cNvGrpSpPr>
          <p:nvPr/>
        </p:nvGrpSpPr>
        <p:grpSpPr bwMode="auto">
          <a:xfrm>
            <a:off x="-92962" y="2895600"/>
            <a:ext cx="854962" cy="830834"/>
            <a:chOff x="2635624" y="1645025"/>
            <a:chExt cx="560294" cy="573740"/>
          </a:xfrm>
        </p:grpSpPr>
        <p:sp>
          <p:nvSpPr>
            <p:cNvPr id="106" name="Oval 105"/>
            <p:cNvSpPr/>
            <p:nvPr/>
          </p:nvSpPr>
          <p:spPr>
            <a:xfrm>
              <a:off x="2636194" y="1735030"/>
              <a:ext cx="268253" cy="241265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accent1">
                  <a:lumMod val="50000"/>
                  <a:alpha val="5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2928257" y="1730268"/>
              <a:ext cx="268253" cy="241265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08" name="Isosceles Triangle 107"/>
            <p:cNvSpPr/>
            <p:nvPr/>
          </p:nvSpPr>
          <p:spPr>
            <a:xfrm>
              <a:off x="2852067" y="1936612"/>
              <a:ext cx="93650" cy="28253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2788575" y="1644555"/>
              <a:ext cx="268253" cy="242852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accent1">
                  <a:lumMod val="50000"/>
                  <a:alpha val="5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2702860" y="1828678"/>
              <a:ext cx="269841" cy="24285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2896511" y="1819155"/>
              <a:ext cx="268253" cy="24285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113" name="Object 1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017011"/>
              </p:ext>
            </p:extLst>
          </p:nvPr>
        </p:nvGraphicFramePr>
        <p:xfrm>
          <a:off x="1558925" y="3858260"/>
          <a:ext cx="711835" cy="408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" name="Equation" r:id="rId8" imgW="304560" imgH="177480" progId="Equation.DSMT4">
                  <p:embed/>
                </p:oleObj>
              </mc:Choice>
              <mc:Fallback>
                <p:oleObj name="Equation" r:id="rId8" imgW="304560" imgH="177480" progId="Equation.DSMT4">
                  <p:embed/>
                  <p:pic>
                    <p:nvPicPr>
                      <p:cNvPr id="113" name="Object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8925" y="3858260"/>
                        <a:ext cx="711835" cy="408646"/>
                      </a:xfrm>
                      <a:prstGeom prst="rect">
                        <a:avLst/>
                      </a:prstGeom>
                      <a:solidFill>
                        <a:schemeClr val="bg1">
                          <a:alpha val="7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2" name="Straight Arrow Connector 111"/>
          <p:cNvCxnSpPr/>
          <p:nvPr/>
        </p:nvCxnSpPr>
        <p:spPr>
          <a:xfrm flipV="1">
            <a:off x="762000" y="3886200"/>
            <a:ext cx="2225040" cy="0"/>
          </a:xfrm>
          <a:prstGeom prst="straightConnector1">
            <a:avLst/>
          </a:prstGeom>
          <a:ln w="381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5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017011"/>
              </p:ext>
            </p:extLst>
          </p:nvPr>
        </p:nvGraphicFramePr>
        <p:xfrm>
          <a:off x="3836353" y="3476308"/>
          <a:ext cx="659447" cy="503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1" name="Equation" r:id="rId10" imgW="228600" imgH="177480" progId="Equation.DSMT4">
                  <p:embed/>
                </p:oleObj>
              </mc:Choice>
              <mc:Fallback>
                <p:oleObj name="Equation" r:id="rId10" imgW="228600" imgH="177480" progId="Equation.DSMT4">
                  <p:embed/>
                  <p:pic>
                    <p:nvPicPr>
                      <p:cNvPr id="115" name="Object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6353" y="3476308"/>
                        <a:ext cx="659447" cy="503405"/>
                      </a:xfrm>
                      <a:prstGeom prst="rect">
                        <a:avLst/>
                      </a:prstGeom>
                      <a:solidFill>
                        <a:schemeClr val="bg1">
                          <a:alpha val="7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6" name="Straight Arrow Connector 115"/>
          <p:cNvCxnSpPr/>
          <p:nvPr/>
        </p:nvCxnSpPr>
        <p:spPr>
          <a:xfrm flipV="1">
            <a:off x="3291840" y="3352800"/>
            <a:ext cx="1203960" cy="426720"/>
          </a:xfrm>
          <a:prstGeom prst="straightConnector1">
            <a:avLst/>
          </a:prstGeom>
          <a:ln w="381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>
            <a:spLocks noChangeArrowheads="1"/>
          </p:cNvSpPr>
          <p:nvPr/>
        </p:nvSpPr>
        <p:spPr bwMode="auto">
          <a:xfrm>
            <a:off x="5566410" y="1081920"/>
            <a:ext cx="315087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CA" sz="2300" dirty="0">
                <a:solidFill>
                  <a:srgbClr val="FF0000"/>
                </a:solidFill>
                <a:latin typeface="+mj-lt"/>
              </a:rPr>
              <a:t>The pool is in the shape of a cylinder</a:t>
            </a:r>
          </a:p>
        </p:txBody>
      </p:sp>
      <p:sp>
        <p:nvSpPr>
          <p:cNvPr id="117" name="TextBox 116"/>
          <p:cNvSpPr txBox="1">
            <a:spLocks noChangeArrowheads="1"/>
          </p:cNvSpPr>
          <p:nvPr/>
        </p:nvSpPr>
        <p:spPr bwMode="auto">
          <a:xfrm>
            <a:off x="5673090" y="1950600"/>
            <a:ext cx="315087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CA" sz="2300" dirty="0">
                <a:solidFill>
                  <a:srgbClr val="FF0000"/>
                </a:solidFill>
                <a:latin typeface="+mj-lt"/>
              </a:rPr>
              <a:t>The volume is half a cylinder</a:t>
            </a:r>
          </a:p>
        </p:txBody>
      </p:sp>
      <p:sp>
        <p:nvSpPr>
          <p:cNvPr id="118" name="TextBox 117"/>
          <p:cNvSpPr txBox="1">
            <a:spLocks noChangeArrowheads="1"/>
          </p:cNvSpPr>
          <p:nvPr/>
        </p:nvSpPr>
        <p:spPr bwMode="auto">
          <a:xfrm>
            <a:off x="5657850" y="2865000"/>
            <a:ext cx="315087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CA" sz="2300" dirty="0">
                <a:solidFill>
                  <a:srgbClr val="FF0000"/>
                </a:solidFill>
                <a:latin typeface="+mj-lt"/>
              </a:rPr>
              <a:t>The radius is 4m</a:t>
            </a:r>
            <a:br>
              <a:rPr lang="en-CA" sz="2300" dirty="0">
                <a:solidFill>
                  <a:srgbClr val="FF0000"/>
                </a:solidFill>
                <a:latin typeface="+mj-lt"/>
              </a:rPr>
            </a:br>
            <a:r>
              <a:rPr lang="en-CA" sz="2300" dirty="0">
                <a:solidFill>
                  <a:srgbClr val="FF0000"/>
                </a:solidFill>
                <a:latin typeface="+mj-lt"/>
              </a:rPr>
              <a:t>and the height is 12m</a:t>
            </a:r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5256848" y="3838893"/>
          <a:ext cx="1304925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2" name="Equation" r:id="rId12" imgW="495000" imgH="228600" progId="Equation.DSMT4">
                  <p:embed/>
                </p:oleObj>
              </mc:Choice>
              <mc:Fallback>
                <p:oleObj name="Equation" r:id="rId12" imgW="495000" imgH="228600" progId="Equation.DSMT4">
                  <p:embed/>
                  <p:pic>
                    <p:nvPicPr>
                      <p:cNvPr id="204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6848" y="3838893"/>
                        <a:ext cx="1304925" cy="59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6568123" y="3593783"/>
          <a:ext cx="2273300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3" name="Equation" r:id="rId14" imgW="863280" imgH="393480" progId="Equation.DSMT4">
                  <p:embed/>
                </p:oleObj>
              </mc:Choice>
              <mc:Fallback>
                <p:oleObj name="Equation" r:id="rId14" imgW="863280" imgH="393480" progId="Equation.DSMT4">
                  <p:embed/>
                  <p:pic>
                    <p:nvPicPr>
                      <p:cNvPr id="204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8123" y="3593783"/>
                        <a:ext cx="2273300" cy="1030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5747068" y="4545013"/>
          <a:ext cx="257651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4" name="Equation" r:id="rId16" imgW="977760" imgH="203040" progId="Equation.DSMT4">
                  <p:embed/>
                </p:oleObj>
              </mc:Choice>
              <mc:Fallback>
                <p:oleObj name="Equation" r:id="rId16" imgW="977760" imgH="203040" progId="Equation.DSMT4">
                  <p:embed/>
                  <p:pic>
                    <p:nvPicPr>
                      <p:cNvPr id="204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7068" y="4545013"/>
                        <a:ext cx="2576512" cy="53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8301990" y="4603433"/>
          <a:ext cx="5048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5" name="Equation" r:id="rId18" imgW="190440" imgH="164880" progId="Equation.DSMT4">
                  <p:embed/>
                </p:oleObj>
              </mc:Choice>
              <mc:Fallback>
                <p:oleObj name="Equation" r:id="rId18" imgW="190440" imgH="164880" progId="Equation.DSMT4">
                  <p:embed/>
                  <p:pic>
                    <p:nvPicPr>
                      <p:cNvPr id="2048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1990" y="4603433"/>
                        <a:ext cx="50482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Object 7"/>
          <p:cNvGraphicFramePr>
            <a:graphicFrameLocks noChangeAspect="1"/>
          </p:cNvGraphicFramePr>
          <p:nvPr/>
        </p:nvGraphicFramePr>
        <p:xfrm>
          <a:off x="5773103" y="5172710"/>
          <a:ext cx="3011487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" name="Equation" r:id="rId20" imgW="1143000" imgH="177480" progId="Equation.DSMT4">
                  <p:embed/>
                </p:oleObj>
              </mc:Choice>
              <mc:Fallback>
                <p:oleObj name="Equation" r:id="rId20" imgW="1143000" imgH="177480" progId="Equation.DSMT4">
                  <p:embed/>
                  <p:pic>
                    <p:nvPicPr>
                      <p:cNvPr id="1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3103" y="5172710"/>
                        <a:ext cx="3011487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" name="Object 7"/>
          <p:cNvGraphicFramePr>
            <a:graphicFrameLocks noChangeAspect="1"/>
          </p:cNvGraphicFramePr>
          <p:nvPr/>
        </p:nvGraphicFramePr>
        <p:xfrm>
          <a:off x="5791518" y="5724525"/>
          <a:ext cx="110490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" name="Equation" r:id="rId22" imgW="419040" imgH="177480" progId="Equation.DSMT4">
                  <p:embed/>
                </p:oleObj>
              </mc:Choice>
              <mc:Fallback>
                <p:oleObj name="Equation" r:id="rId22" imgW="419040" imgH="177480" progId="Equation.DSMT4">
                  <p:embed/>
                  <p:pic>
                    <p:nvPicPr>
                      <p:cNvPr id="12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518" y="5724525"/>
                        <a:ext cx="1104900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" name="Object 7"/>
          <p:cNvGraphicFramePr>
            <a:graphicFrameLocks noChangeAspect="1"/>
          </p:cNvGraphicFramePr>
          <p:nvPr/>
        </p:nvGraphicFramePr>
        <p:xfrm>
          <a:off x="5825808" y="6136958"/>
          <a:ext cx="177482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Equation" r:id="rId24" imgW="672840" imgH="203040" progId="Equation.DSMT4">
                  <p:embed/>
                </p:oleObj>
              </mc:Choice>
              <mc:Fallback>
                <p:oleObj name="Equation" r:id="rId24" imgW="672840" imgH="203040" progId="Equation.DSMT4">
                  <p:embed/>
                  <p:pic>
                    <p:nvPicPr>
                      <p:cNvPr id="12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5808" y="6136958"/>
                        <a:ext cx="1774825" cy="53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D676C1E-1166-4FA3-A0C3-92E05445EF1F}"/>
                  </a:ext>
                </a:extLst>
              </p14:cNvPr>
              <p14:cNvContentPartPr/>
              <p14:nvPr/>
            </p14:nvContentPartPr>
            <p14:xfrm>
              <a:off x="5274720" y="2505240"/>
              <a:ext cx="114120" cy="69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D676C1E-1166-4FA3-A0C3-92E05445EF1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65360" y="2495880"/>
                <a:ext cx="132840" cy="88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7" grpId="0"/>
      <p:bldP spid="1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6cefca26cfd723173d4fc5f1a1f41ba8a745a"/>
  <p:tag name="ISPRING_SCORM_PASSING_SCORE" val="100.0000000000"/>
  <p:tag name="GENSWF_OUTPUT_FILE_NAME" val="m8pc93"/>
  <p:tag name="ISPRING_RESOURCE_PATHS_HASH_2" val="2d72473141699e2b832e816b481d447bde705a5c"/>
  <p:tag name="ISPRING_ULTRA_SCORM_COURSE_ID" val="4C8646E9-A024-4B56-9FB4-0406FE3DDB2C"/>
  <p:tag name="ISPRING_SCORM_RATE_SLIDES" val="1"/>
  <p:tag name="ISPRING_PLAYERS_CUSTOMIZATION" val="UEsDBBQAAgAIALtVaUbO8+LqUwQAAA0QAAAdAAAAdW5pdmVyc2FsL2NvbW1vbl9tZXNzYWdlcy5sbmetV/9u2zYQ/r9A34EQUGADNrcd0KIYEgeyxNhCZMmV6DjZDwiMxNhEKDGVKLfZX3uaPdieZEdKbuykg6SkgG1YtO+74913H49HJ19ygbasrLgsjq23ozcWYkUqM16sj60lOf35g4UqRYuMClmwY6uQFjoZv3xxJGixrumawfeXLxA6yllVwWM11k/3z4hnx9ZikjjhfGEHl4kfTsNk4k2tsSPzW1rcIV+u5R/lD7+8//Dl7bv3Px69bi37AMVz2/cPoZBBevemB1BAotBPAA37SYAviDXWn8PswiXxvQBb4/bLMOtFhM+tsf7stFtGEQ5IEvueixMvToKQmFz4mGDXGl/KGm3oliEl0Zazz0htGFRS8ZKhSvDM/JBKWChq1uXMDee2FyQRjknkOcQLA2scy7K8+8nA0lptZAnuKpTxil4JlhmfwBnz+23JKnBNFXAKwUttOPxT5pQXo07Xkb3ygmlCwtCPExy4uxVrjIsMuSXVbgaiRHaMIwAoacXKJ9gmhmXGHNlCDEOYedOZD2+iQ5jx9UbAWw2NY4GhBgtWdFkBR3AE7IrjVRi5OmngClF0S6vqsyyzA37sF6oL2AucECjokD1wojF2wFBjDspRlixVXWBzHMf2FCeT8AKIDH0XDrEIz6DdzoZYXOIYWgTHXTaBfe5NbU143WI7/u/6K6WazuIO0TQFO52+LZd1BSs6pdAFptOqYV5i/HEJVfNs/xtd3ABCYk291nzLIIQy62YPaIqDXc2fj0vvt+TU9nzsJkAoN1wlxIiddkZBHgqpEBVC6g2AX5ptaZEydMVSWgPh7+BvGc/M33SxTSSfav4XoqqVlletKgUuvng1el5oHvFBTVe0LHr0+QOoA018vNm8rmCnSrH8VnXtYi8To+8SxXP3pbvufzfVpy7P3NED/0O3EzfCNPGg2ydc9rfAcBRp8YXTQ/S38oJTcLRo9A0E0CuuB/gMwhYgkOipGOeQ+YMQzqEiA+xXeBJ7ROeYXVVcdZ7ZplBNvb/NkRSGJMEUu+fJFbuW0P+C0W1zdIOEG+KMnuBsECH2JosDnW5RAgho3YwPEJLgOew/64G5nONdBht5PcjEStYiM3Im+I2RWKhNnbPHM8t1KXOzKmi166VG4U+eE0Wzuahxuhhw9sbYjpxZ4tiBg/W4q3tY9DQCLuuYfBInvj3R5kDqnKp0A+fKtayLrCdQM7G6+NQGsDalMaNluvn37396YjyIpFlF7eqvg0CgQ7Uu4a9gvwdSserPLhBiTw7tzEMfq3bC39n1HPiJB3T4LpM0bQ6tXOawNOr2C2xri2YTYjuzORAyNvyTdZl2jyn7CHM7OgNRMrOoNZ7T8gYUjUgpBqGYVGsCqmHe7y9ZtRK8YENsn3cm6A0Tb5HYrmtunNB8gqc3zVmawVydtldPAVfPvmDOzA5A8B7gsYyrgYDmjNnJCzR683zf5tvHR87Xp8pc3I9e793j/wNQSwMEFAACAAgAu1VpRiXfYoO9BAAAyxYAACcAAAB1bml2ZXJzYWwvZmxhc2hfcHVibGlzaGluZ19zZXR0aW5ncy54bWzNWN1uGjkUvucprFn1siFJk2waAREhg4LKX2GybbRaITNjGG889tT2QOnVPk0fbJ9kj3EgEAjxbEUU5YLgOec7P/b5/DGly+8JQxMiFRW87B0dHHqI8FBElI/L3m1Qf3/uIaUxjzATnJQ9Ljx0WSmU0mzIqIr7RGswVQhguLpIddmLtU4visXpdHpAVSrNU8EyDfjqIBRJMZVEEa6JLKYMz+BDz1KivEqhgFDJLrVElDGCaAQpcGqyw6zOsIq9ojUb4vB+LEXGo5pgQiI5Hpa9386r5m9hY6GuaUK4KU5VYNEs6wscRdTkg1mf/iAoJnQcQ+JHhycemtJIx2Xvw+GxwQH74ibOHN1WgQ1OTUA5XD8ESIjGEdbYfrURJRkRCX0lqqJlRgB0bW3FUpPverlgl6IZxwkNA3iCTK/K3nUw6Pl1v+e3a/7gtte0qTp7BI2g6Tv59JuNa3/Q7gR+f3ATtJq5nQL/a5DDKW9mzvDdnt/324HfG1w1Ojk93JN69PFb1UYzp88X/6rfCPJGaldbeV26N522m0+t0+pW23e5Uru56/q9ZqP9aRB0Os2g0X30mp/7lRNeKq4PSwmGSmRybSQWbNGNhRZPJkMRDWzFsByTQNQpzPAIM0U89HdKxp8zzKiembkGUrsnJK2qlIS6Z2a27Jk59B7hLCCkBsFWGOF0yQgfT9aqL9rwK5VtT7QElJdiPmuK8atnf3q2zP747Hx3+tvSLGGtcRgD8ekFb62uLKxGgq9RlvmOhoJFy4JIMiRRGydkhc/795TXwfLIQyM4RAxKrUqKmYeohtLDpbPKhkpTPb9B6quWCLDgpiKo1d9oRRhjCfWp1fWHrhvODit/toUm6i/bCLv0nKnPI3Qt8RRuMhfzLuEuZjewScxsFJFOSUiscliiKmMuxr3FwLkYt7C8JxIFQjAn++5iJFCDj4RT7gmmTnl/IUNFNXExvaJOoTuZZpQ7Ic6PjlOWImMRmokMMXpPkBYIOpIl8F9M0KqCQCMpkvkqqByNFKNwrCeUTEl06RLoDkIkGXiaMWZE2wjfMvoDDclISMAleAIHGNapsvgHuYBTrNQjKF7k+M7ew432tf/1nSkQRxMMmiYfOLAKSVK9D3wMtXMBIRgT0M0VCOhMiDMYFbM/EY3mZi5lOseO8WS+6WYj56Cw3RTysZjwIAT+ozwjroAh5khwNkM4hJFV5ghNqMgUrNjDYqHV/0rQuiLK56mOgaYhmIzcSOfw6PjDyenZ7+cfLw6K//7z8/1Opwfd0GXYRLPCobZToTp7PlHDL/g9ozrdvJ5ozxecnlWgzn5509yhRp09twg/Z9+nytTZcUOfvuC5Q6W+4LlDq2741oVMDFFFGydh+0+dB5W1qURKRaOQtgumua57i3qp71d7tRsEe3TbDPoXbtckgoaFMZDKyPxUd7qFbwPYDt8J3nTdSYb0/D+cAGEDnZjTLWy741TwJ0eZZmRDd0UyOKUAd/7YCgy49RlNQDJFr0bnv0Kuz43UPnl5b3z1KszxSz+1LO3siTkIlmEMh2hvB+/NM/M+2/uWOma/LV/urL3NWb4hWX9lap4klNME+mgE6PI9a+X05LBU3P6oUAC09RfQlcJ/UEsDBBQAAgAIALtVaUZISKwfsQIAAFEKAAAhAAAAdW5pdmVyc2FsL2ZsYXNoX3NraW5fc2V0dGluZ3MueG1slVbbbtswDH3fVwTZe9xd0wFqgDTNgALdWqxF32WbsYXIkiHJ6fL307WWEzv2QhSIyHNIihelSO4JW32YzVDGKRfPoBRhhTSaoJuR/GaeNkpxtsg4U8DUgnFRYTpfffxpPyixyDEWP4CYytnhDNowS/uZQvExvi2NDBEyXtWYHR94wRcpzvaF4A3LR1MrjzUIStheI69+LDfbwQCUSHWvoOrktL02Mo1SC5ASTErft0ZGWRSnQEOkK/uZyGlDXb79Ce1AJFGWtv5kZIhW4wK6Rb5eGxnGM+2925WlkcsEBX+Vhn75bGQQSvERRNf53VcjgwxeN/X/zEgteGEK2uVcbuI7h3Kc6/UzWV0ZGSWYC5lAo13w5bF3vYtA/mu898isq+D0ydT15EEwTU8prJRoACXh5Gyy5G+PjdL7AasdplIDYlULetJJP+FGBjddXYv7A2+E5bEvr2khr5w2FWxcwpG7rr7Fbza39q2Inb7rogwFHLwySrFVtsjfuq5nyEjZIp8pyeGR0eMZ/NTiOKHHt9h383L5tRUY1sfcW8MpWE2kB7O5MgrtFQFT8RxW0qTzQiowbUOJ1bmUkrOcEMMHUmBFOPtlcOnRXkai5MTgR61/sJAiikLfvNkc9Ssd98uex8fR/Si0d3PnmdJv+M0cK4WzstI/SnI+8zy9JNrNPOlnmFdSw0Hcsx2fyKmw2IN44ZxOjcK4gqlY7hZrAI2SqAAo6a8w8j76Ss+aKgWx1R0jEEamq3O4khQl1X/qlcAb5MHoGzZgdVRVan8ME/oOjzR+AACLrAwT6w7OUjVUEQoHCHsfKeyVh+6GpJ7QoWFbqwfYqXjcvOZkHqMVasfRvxLtnMR+uoYewqtOq5/hLOMjr3Aq7cU6Sz/2JoeXzIxeDHIKP0wd19p+XkKtNP9K/gNQSwMEFAACAAgAu1VpRkFYdiORBAAA3BUAACYAAAB1bml2ZXJzYWwvaHRtbF9wdWJsaXNoaW5nX3NldHRpbmdzLnhtbM1Y3XLiNhS+5yk07uzlQpJN0iwDZAhxBmb5KzjdzXQ6jLAFViNLriTDsld9mj5Yn6RHKBAIhMjtJu3kgnB8vu/8WOf4w5XLrwlDMyIVFbzqHRePPER4KCLKp1XvNrh5f+EhpTGPMBOcVD0uPHRZK1TSbMyoiodEa3BVCGi4Kqe66sVap+VSaT6fF6lKpbkqWKaBXxVDkZRSSRThmshSyvACPvQiJcqrFQoIVaypI6KMEUQjSIFTkx1mTZ0wr2S9xji8n0qR8aghmJBITsdV74eLuvlb+Vima5oQbmpTNTAasy7jKKImHcyG9BtBMaHTGPI+Pjr10JxGOq56H45ODA/4l3Z5luy2CGx4GgKq4fohQEI0jrDG9quNKMmESGgrUTUtMwKkW7YNT02+6rXBmqIFxwkNA7iCTKuq3nUwGvg3/sDvNvzR7aBtU3VGBK2g7Tthhu3WtT/q9gJ/OGoGnXZuUOB/CXKA8mbmTN8f+EO/G/iD0VWrlxPhntQjxu/UW+2cmM/+1bAV5I3UrXfyQvrNXtcN0+h1+vXuXa7Umnd9f9BudT+Ngl6vHbT6j6jlud844ZXS9rBUYKhEJrdGYrUs+rHQ4slkKKJhWTEspyQQNxRmeIKZIh76LSXTnzLMqF6YuYaddk9IWlcpCfXAzGzVM3PoPdJZQkgNgm1shLP1Rvh4ulV9yYbfqGx/ohXYeCnmi7aYvnn2Z+fr7E/OLw6nvy/NCtYahzEsPr3aW5uWlddE8K2VZb6jsWDRuqAJnBIGtdQlxcxDVENt4fqqNh3QN5TB+THY4+KE653iwhhLyFht2h/6aLZwWPulKzRRv9rSrOk5V59H6FriOTyaXNz7hLu4NaHtzLSeSKckJFY5PFGdMRfnwWqEXJw7WN4TiQIhmJN/f3XIUYtPhFPuCaZOeX8mY0U1cXG9ok6he5lmlDsxLo+OU5YiYxFaiAwxek+QFgg6kiXwX0zQpiZAEymSpZVhpZFiNCJoRsmcRJcuge4gRJIB0gwmI9pG+D2j39CYTIQEXoJncIDBTpXlL+YiTrFSj6R4leM7+2Rtda/9L+9MgTiaYVAp+chhT5Ak1a/Bj6F2LiAEYwK6uUEBnQlxBqNi7k9Eo6WbS5nOsWM8W950cyOXpHC7KeRjOeFCCPuL8oy4EoaYI8HZAuEQRlaZIzSjIlNgsYfFUqt/lKCFIsqXqU5BR0MwGbktnaPjkw+nZ+c/XnwsF0t//fHn+4OgByXQZ9hEs1KgcVBzOiOf6NsXcM/oSDfUEzX5AuhZTemMy5vmAX3pjNwj5ZyxT7WmM3BHcb6APKA7X0AeUJ872BshE7Ooop2TsP/Hy4Nu2lUilZLRLfsl0FKpvY0CGvr1QaOJoOu37WBYdnvwIWhBGMOamJif007P1dsAGuw70Zs+OgmLgf+zEyHcEqdd6Ba223Mq+JOj8DJCoL8hApxSgKf41EoGeI4zmoAIit5sQf+bdfnckLzmpn21DfQmu+DwzyG7Kb7XLiBYhjEci1c7Sv/99vyuDfs/9cB+W78k2Xorsn7TsP3qsQD27TeytcLfUEsDBBQAAgAIALtVaUaSRrCZqQEAAEMGAAAfAAAAdW5pdmVyc2FsL2h0bWxfc2tpbl9zZXR0aW5ncy5qc42UTU/DMAyG7/sVVbiiaXwOuE0wJCQOSOyGOGSd11VL4ypJC2Paf6fOvpo0YcSXxHnyOnYUr3tJM1jKkodkbed2/eaurQ/IZ1QF565fRPwF+ZkW+QwmeQEil8A8pN4fPbg3RyIkzKQVna7eSVa39BjSzpwL3cbLgIQK+HTocB0AvwK+79DhHye1XVrblFp1nlbGoOynKA1I05eoCm4ZdvZsRztDD8Ya1Al0zlNwRId2xMij4s2QrM2lWJRcrl4xw/6Up8tMYSVnsfiLVQmqefHlFhjcDx/HjpzItXkxUPiBx3dkcbJUoDXs4t6OyYKw4FMQLd2BHX+gjnA3IY+uc52bPT26IGvTJc+gU6W7EZmLyUarU80hWZcz8G22xNUlmUMIvgLVkXq6JnNALKvyHw9YKsyoIh20W/MDKpDPcpntQg/IghxdlmRj1Tsmaq//xJwvhN4XWoR+XxFrHaF/7/nMQdCJq724r6G40Zblg/FuFe1Czm2M30ho/ZEwbgxPF0XTH5rmSDUH3cxBvcg5kqPgaglqgijsvkQDdoKVsQ06+fSzOXGf3uYXUEsDBBQAAgAIALtVaUY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C7VWlG9YvaeWYAAABoAAAAHAAAAHVuaXZlcnNhbC9sb2NhbF9zZXR0aW5ncy54bWyzsa/IzVEoSy0qzszPs1Uy1DNQUkjNS85PycxLt1UKDXHTtVBSKC5JzEtJzMnPS7VVystXUrC347LJyU9OzAlOLSkBKixWKMhJrEwtCknNBTJKUv0Sc4EqnZx9E0sy9JITlfTtuABQSwMEFAACAAgAMwOB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u1VpRpgJyTKOCgAAFFoAACkAAAB1bml2ZXJzYWwvc2tpbl9jdXN0b21pemF0aW9uX3NldHRpbmdzLnhtbO1c627juhH+f56CcHCAFiji+63wqtCFTox1bB9Lm+xpURiMzcRCZMmVaO/mwD/6NH2wPkmHlBRLiqxI2XR7spWFBBE535AcDmdIfusdeA+mre485mzM3wgzHVunjJn2vSf9hNBg6ViOO3OpR5koiBchm2zoh4rnWMStII8Re0Xc1YfKHbE8WvHlQwQyoeJ2x5hjny8dm1GbnduOuyFWBe2JtQM9ag2eSvVlnLOn7hNqKD5ZsDuypMm2hm25L9deRMVaagx7DUVOxSydzZbYj2Pn3jm/JcuHe9fZ2as8fVw/bqlrmfbDsZmO3DshbJkeGzG6SemcNsTasJEDtYWp8+ixb325rXT62UCL3FIr3l5L408eWLLBDGMkkHvTM1kE2e306v16KnJL7mma5Zu1dqejnIDY0EYKpt+qD5v9DAyjX9nREI12vX1C2iKP1E1rAmtaWzkxEme726Y6kTzsDdvpGNe551ZOg3VrHbk9zIZZDlnBmj92rzHsDtVsDB8cb+5o6k6/oaY3FDdYzHMG1UhAETGnmgw6vqIb0145X0b2nRMAw3ij8lpPqiHfsVCvK/e0Hry1lFYDdVu4gXtIw20V6vpNrd9UoU5r1NVBNaHC1+vSJQSZdK2Daqz2OWBke9RlI3tFv0rNuHS0Kj6CCxfMD3Ke1Gnx5xC2ehCmaqFWvd1t40NDbjabHaS2tbpWO3S7/a5cR7jWateaB6XXaDaaqN5u1/udQ73baDfhbdjvgJYW7ndQq9tqNbRDAzcAjWRZ0Rrqodvs1+sytIZ7ffUwHCrdWg3V6/VmSzu0O82hUkMg3QQdcrPHDdjUmkqzc5AVud5roqE6VIatA9ZwR22jXgN3arVDS1GatdrRuMfRRc11LM09nNCcLyhMnYLU2qO3xZ1rsNy5LggbdANezmiQ5xT1irD1+ZL4vgtSPG2GQk/5MVb6tBi4CknnmXJQFX/HVkk06ebMmtJZTSTMYAR5kCKAS2e+b+XARRMnwETKzAsL2vJzZhboROrM081j7oSGRNbMkk5JntKZnzbzw8JkJp35eTMXMpI+pTM//BXAHZt82SInEqh05qfOLGgyg0pnfu7MxiRSKJhFJM+XQSIlgDVE9swUf5ZEpTM/fWaiklkUrCfyZyYoJY2C6UQCzYUL8yj0UGTQXKCnRAoWFyk0CxWaLc2JgtdkLBlsoBWY3GhwCYqEypmyUKdXM3ny62I8vZgulNFFRVL9VYn4svxDo9P7Wm93/jioBricmvQreTyO60JCWbuWT9fEmE/HC1CIx4sJ/mxUJP67MHT6yRiPJrgiBX8UVjCb4+uKxH/ngX6az/HEWOjjkYYXI30xmRrCLmNsYK0i/ers0JrsKWIO2pv0C2JriiA8my5FnmWuRAUP2aa9ozna0+byzWhysTCm07G+wBMtLKlI2F4hzSVfwB2KK5rLOp6DDpdAxnwdfCHmX2hAsmUVVnI5urgcw4/BO3Jp3q8t+GGv6M0MT2D+qJ0DeIV1Xb7AC2X6GWYOPG5aEDT9CI72sSDoV6yDZ2A9B2wiX48uZGM0nXDnmmPdmI/UJ89aEhs5tvWIyHIJOATZY286Ow9KuLPRle9jXuGGdPzLJ3DrkTxOcWFfJzJt4cz35p5CL9xVrpmCZaVijc/VL59Gf10M5dEYawuYPG16szDEquftEVgetsMQsSyHDwOaJqs9sZcU3dIl2YGLPYLYylwJsS2BwfPO/GNn/oYIC5bWz8GqnGj488/n39y7kTGGsHJDXDvfEktoi0WG50PewFYSug75fMteGkvEHudv1ZE3GN1M1vWTQ8szR98+rkQXXjEoHfwezyExQjhQTKcQCF+Bx0AM3BDTKgQcTYbQnDgGw+7dRfxwUkjBZBromDjoG9Rcw1zEOnINc1RMxQ1W9JHBrU5v+YY0B1jMnu8H6b7Djw0WhbPZk//c0jsHYoRFyR5mFspNz3eo89e1V9RRwkjM42U0tAeKJtCte3HDiqBjlrnhO/N8aj9d4dCafjiOmeTG2VkrEfss80GEZJiq3ca3zNafNr/dO9fZiFKLeOFi85PCX76xI/4Q5367s0ibOfTqWJ6rlwtVnqiY7xb5Urfy48DNec/Ghr4YywrXAP6+IWy5hoR0x/fw+XX5uz0ND2XQF5hXp8Rdrv/9z3/lV5Poj1+KgtI/F9UDq5jHMfyk728Th1Hv7zn0GLISh4qXnMBgsxxC8++dhTcEtpQNQ1Yvr8BhdOEfzs5d5tp8RJVcyfOPEEbEVq4iXRH3AcKQ4ThWUUVi+NxBWOE+HM8QO2aZNi0I/+a4zgdvjGYLWdPE4QoWimUuH/z0uEIEBfcoyIJTVgF96qU8gUCVUElXJiuuU6SKMCbAuvTfj6tyn5o5ngqOJ1Y4ETs7FjsA28x1rBm/Onh+VwYC/Kbj1qISc/mZKXyLSnhr50swd5IgqAbVaFFSdAZ9mPFdZaAyXpaUnlM4Y60iokFBUu7asSBCqv5oIuLx8iRKVRVxsxbt91PZs47Dhj+oivT8WJiUn9Cv7Jl8pDApr/O0MYUTxjNQsiaKDG87FOJGy/PMHMhQm0BhaN/wLS7DezDmt15epEtBQVxy46yoJLKfYW5osJh5WbTD1RM9HthPefyKY24f9eA8lag4Om8123sHzGQWPe3aYhywAKOzL97T/D+QSVsA/u1s0hh+KWKPW/qhAmcNslxv+D15BQU6PlS4OY+0ThpuG0YzHswKITcimItYXghn8xAeQfiUcybE8Vd6NmhQfWamQTVrggaB2tPzZ+82t9TF4AImDX0zXhaVXoe3HNdiYxaHnaiM4tkaVNtw2AgxkYKYV4ltTbhU/Jdo/WZnMdOiexqGqUhBxDTZox94sDSyPVtmY3rHor4dlBReAkGcOzpiVDpecRImzjapOL+mWMph5NYTo08JVWHeOcaqlEwUhmju7NHo7LDErFdTmgLZU9YfVKMZFgJUCmeVSWRd+AoXOiMuHGMW+g5OM4uZuKpfhJA3I7pyE1ZvQ3QprXY/m5NIIbr6SqvRanwHoqvW76q4W5jowj3+vIbo6mD+FCe6auLzvYkuuc6fYkRXT+ZPQaJr2OVPbqKryfnsRlGiy+f/ixJdL1ovneh6eaJTiC6txp+iRNfLs1QSXSXRlaR0plfyaBK9Z6tIuuO6j38SmsmOrcF51sRDK9MTRwTRrH8ZmLgK47tCfkG4cjbEtM9Lmu1702z+ZQi/m7+ZzjVuQ34ZQgQn8MVxVzGn2Ra7URxN1Cm4pmpE9BtcTajb5FTVElyHLllJCZaUYEkJlpRgSQmWlGBJCZaUYEkJ/lcoQXCTN9m4Ez/tbRx+S31espElG/nu2cjMK+DXk5GRW+xcbGRE/h3TkZE+/b/ykYxuSzqypCPfIx0Z+lTJR0ZZx1jgfImOzFhyefjI7H8a87slJJ++m/deSceu+BQkHdtd/pSkY0k6lqTjeyUdfypZx5J1LFnHknUsWceSdXynPOH/gNIrCbgfnoAr2bOSPSvZs5I9K9mzkj37/t/lK0qflV/mK7/M98bs2ekF8EOTZy8jnnNnzzG/V+osmPhi3FkA+qG+yxdZ2D/GV/kKUGcR0e/AnSXLAAr6Tv7Hz/8BUEsDBBQAAgAIALxVaUaKmlIXtiUAAIUyAAAXAAAAdW5pdmVyc2FsL3VuaXZlcnNhbC5wbmfte2lUU9fbb7RaxblYVERA64AyKihhRrStZVaZZ/lDiAwBwhTCFESLbWVQEQIECGiBQpiRAEkgKpUAIYQKYTCESMMckgAhhEBC3lBp17vW/XLf++Gude/qh6ycs5+9n+H3/Pbezz45+fm23a2D+07uAwAABy1/+PYuAPAFDgDY6bb3S1nL41eWAtnXjsi7t24AavpOzcludoEtbC0AgPrM/WLf3bJ7ufAf3CIBAOXHW58dmVNLIABA96TltxaOsd4chseTkDm3PYsJZQnJCclvxlI9Y6e+1CGMPEvuOfHTkZ2d+/P2Kg5+dcUi9w407Y7Jo12v7hd4fvsN6tMD/8xd3yvfLDjxTbd/xEUJbFWvvXG6mmsUAzNlC99kVkabOVZzBbUwWiUs5Jjgoar4Hr+Nl8jrgRE3vGQ+tSDV8UnSDSZTPHvLPO55EBAFfBgat69ZJvJ8OeyDSOR3qG4uqjPbFaOYsaz0uS6ZIFxOPmbgp3iFqIFeYyU5WYO2ZY1j+z5c44Mt4c/jz4JzwV/ILj/Jy+FgF4czieJl8oCvp34tRNWbLBnxAbxJPD07XuJpvCmiIpKM0sjTTZyO4FbVjf2AlsMZh3CiSTO1a1NsH+l6lMk4t0DtUS1huYcWfFTZJytkwIweTdeymUmANDLyhCGo+VjPVaJlm0tAx6Fn0SMB+pvadm0ZeKOZ4FYISsU0LqqexCndxYCq+rxb3wnYMDSaTVrwU6UTNhi8cZPYxU89+HFBDcWYKeqjbIwL2+fWxMTIoiPta38+QR33jp2YXzqKXvt9GojgA4GIZTVEhEIymMXMkW7ypOMJS098Cg7RSUwJg+mVd1BJwjeX8mmrYPPeVDTZ0IfeC6NfyfG73JEjCXvOMpD5dwdxOCixkzu6hjcQGHHnC2pBEoln6seFcq8c+PEN1oWZMZ9Re9W1N3tqxh1eeWXy7BHrAy47gFRSYgE8jbUDgOSds4DBG7KznhUQGN+xyecNYf3KQsTOgBSe9sRiQYNd+d5C/JeMRxtG9W22M4dwhu0REWZf/rpAXy8OPIU43shac7RT+KavNWNYNpCyKeq6ZbacsykbsXGiv6+VKB/RGNYplJDMN5cwkjoyMxtK5OIydySTo3KKlXhwavz4Ajrr5wLHF0uPzqldoplTMQi7j3qSCNcy5XIq38iy1w+nl6QVTxezH136oOusZif63Zwxh4Z2Hq10wFOKlQIZVYnCVmoiVx1QZvzgCj3vdi63axGKO5kjyeov2FRwt97d8/okmJB/IbNJ9Sh2AFewOWfH5hpkBkH7CC+nnyW9ujIb4PVq+o5W5xwSBMrLcxnCYw0bMlgm9nNjFkAe9ZQfq717A++Oz2ENbRDGjzYdnm8zUyHBqz8QvakQUs9CLCrvx3oICebfytINNs9gj0wZUFb9Jfwd71vSoPhmDmZBukBfIZuRY5vs/3OAqrzqMp3HKayOx2qRbhaB8ew2D4YgiZpUw7qw8XJIj8p35bV9dIFX+V3oFIJSCyPNdwJIhpb9FHNpweUXBa6Tj17aHYn4z7OslJPeHRENz3zJm3kXqCTRUN2Sf3OOj9oluI21yzoov+rWJNxuRVdTTRdeJAKJFHOm/AkFr39FpJYjpoFFyeiPkD2MR50hHgep59vknijqlNTt9MXxTXYAJy77XqEOmA84Pe01yAOv3+okm/XywejE1aAieBEoAGfjwO/ip6ECgwi9QH5vXZXLQXLDQNjVLxm9tUOmrABcb20qjb+PMlcjyKVsfB16dta5rnoTjgD7uNT1bv6WlBdg4rxswhMQeHomjGeS59D5xOek0frnvmSWliQgwALIL1Bmus2k+ZDJfrtz3Ul2pECIw5A53fHtJbojeQxbqxsy1gz3Uv8dRDChms03EBvQDdxGXzdvzhMo0wlW5nVICT38+hp6nfhM4k0mcF0BAC46K+kWMNPQskvueuFPtJ+DC/2/Kzw1bBmyns63gRXGvjBy2yIe+9tzmSw5zxwHtYxn0ZawG8ITBL1MTR22J9vIDqYtY74c6tUKZmjERJWogQp3LQHK7zu7cWbAebZ6aWDZXRKcf8UAvHktFKcnjfPuaBDbOAyAvfPA04Uif9G1zFJQP2XlWsgYFuo6bZoBG9DNgCpZAOnPj/LmXXhzRjG6JjzRySK/V6lTpuglfsJCn7hTMB5T5T+yHEsv69RhGeUsrdWwWv3HQm4dpMaU+jxmvcZeojYyBPmTcA4fsqFOJfnCOR+IZZjhGvJmD1aLqQQas2/iBY20EDt9Wfx8fQZL94MXaSSatBMQLi0Qf5gCkb8tvDg56evoq5ZpCO+Su7kOxk11fz8YkUMm808CM/OwqRBjue5YuRH4KZCr3W9HBxv75HoUvu6bGLOAHYi2Jk8oPLoVaEupw31t6Hvt7VVGnj6DHNhA1NWkBo/P9YnZ8IPW/VVK36Wrzzo/LVR8DM6HenwwVXJm385hw62av4riE9w5y0UUv1TahhkdeazcCDtvQK4bhTqS5kassrkQkpUKbLRzCmpQg6gQuNW4DEZ0+nplDEBRy3Gg+GWjIX2f5trlhLFmgVHmfNNCHTGiKoAB7lhGqPEGTKgxmWR7GKcWOrJGWGVFIMrxqaVSrN8OQAuib1mZIear2tfN7/p18tdzakcMoRVH07t+jp3ODsxRu2poiQFNwQX2sMKQSWiBj918J+DFVECem53dBQwiByny/1j/Y1CB0HCsvBjVb4QdCXBdtVYh5TB3ddmgLrsjFZFpyKWzLEdpFDUltLP2speuNGHkypejedC1iK3wcyCnPF43JLLiij5AdjMIPpEmg0vPfaP/UwQhxyeK+ytSafUvZvxgndV12Zv0jGwTH5Uw+qAuOZoEg1ANNFkBhk0Z8PEpg2pIJTfEZRWxGRCQN8zBmKgKIWVKTGaeGe+B9oYGCYqFGvJCIlfvtNk3QlirZfjV4bUiZfRwko2wJeyDV0eN8TFA8saMpmzlv/E8C1tQUGqsts8Q+tsbB9Z3dufUYyf9z/q2lnX/bFPWzc8vWx/+uTv2T/k8M34VVM+LcnaAZnmvs3sd5Dqk1TFgTr+GDS38mLgPJ1cgMB1esb/YW/q74c82P1Rbvzh6WqMgQLyAWaklZ+gl4djRaVEu/ZRF3O+G1MaCXh3WoJE/4UpXX1oHkv6cO1q3Qi7tmcvQ1GB7DRRuoRNya7xR4ZBelV1vZIPPg0vLhFStTHq9MWvatZvdyHHtjiWzICj36fv0pUJQBhkD6bralNFEUZZRhIhcQIX4aEXS23vqTGoTn0MbaoOYU9eqWI2yyaHvj19u79J9uUkcNBjFxoUFENJ8NgxY36Wm85hxmc7SfBdcsCtnY7QeABgzv7WHIe6ozfoRJC04IltRvdmTZ9X2yDlc8xZkLk1qDPiPndS3y8pC1iO01DKjd7pitYBsF/4J+6t6mfPowAaVawuDffAbuZC2UBk1B97lczKvAIbMMna9DxJR/N4FCuw1wtbB7ax2O+EJd9LTfN88fX7Xz/4U41rWctOp9L9wgXQEJbI8zwD7RB8D6A2btEJWySpMNmcM6V6k221SPU1JYyhrXQuvJ53vY2H9Slf50Z2BPS2hd9iqcG/J0XPzAqXhK+QaqLbIQLm5YjDYdWMVl5jtF3AKJqbn+l7zRkoURjcJOkEenZw02X5Qe9uDnUVaqDXJ2EKjzFgS7C1wd4SVYSQGq3tka+mrh9qPjYVyZ2CkYPrj4Qjz1eOAcNW9OFiXnK+PN92MkLNRT5Rx63p/2027vRvLH1cnmsYyJbsBY3tSuMpxEsEwU5xxoi0WsrHoziVt7gRwv7A4DgAkO+/aqhvdv4raAQDc/65fVtgWK/x3AZwkFVOlIe3iKR1ZEXh9f4q2rLV6r6xUBrz+ZnYnAND/S/F+mUDjf1vQ3+NCXKdREJsziND2pfSwkIia/Z5lw97xnHnXzY/D7fqmQ7Vnt/p9f6PmbqWPZIMo3VjJZX4v8604PSyR7WFv9yT7buH8HvO1t3+3Hyx1ZMaJppDlJEmazOp1JT/TuJX7/EEHe1tQ7t35pMGFE+kzaMRm9wlzbVl0yU4nMSnch3sO69ubS1Y8TJLEa92uVhX4mqkl0eLEza34e1wVopBqZKuKDS96htfnMdb9TvO61jJ7yW9dU2ruIt22QjvQKR+VjeuVlwF47/IQprY9LvplQVZA6eDUINbPRdb5XvaLu4nW/+9fyBAW0FyAVFPh2PRcOTpp4LG5eILCImWi00pwSBnqb9QrvAWcMEQ8f5SatKo+aCYYdPAAnaIRt5jkbCn47fUHM36vHkrYLmwbuId/sST/ixNvCzfX89Gt2cXrFfaJQfzFiY7A3LZua522FX+7ymA5GW2qnuMIVtdt2RxNAvcsc9ip7bM/gyDHUE2BmE8NUzGJvXyw+nGEKOJvdUQNYLoVma35a9EN7UTn7QAGJZgxV3Xz/a/Z6aUZz479h9b82TFGZiV6t9FK513SCYSL8I9Xt1yQlhiV8zIK1lnNh2q8jUDLxI81iUEEGyPie5SvKLQOkJC3LV/VeHCFmW4qSC8Nfd5vFHzFrqvGCrMcsXZ3+tn1AkCB8fVMrXfzSdmf4aFjHr2LHHcNulBytQTHrSmIzk1HJntE32c3ABKkVp+dhGtUN7fWD0Kw4xd+KxPEePQX7B71LPPMDkR2ZJ4BML0+I2KUSEsvlVcBv+V5NhDqQTEe52OpZbW8T6HBAtOmR9KqyJ3hQ8bML5zLtf6i7t1yzGvHsmsr+mGa2XW5n3DU9JcNRY3w8+HOjFXh41t+ALtZ58fbOWSpVzeLDi0sXLCfeWH9IFPuQaPA9k3Vx6H5+OMNNdows6rPqCk7y+WVb2qzbeW/JSlZKzvQuTWeE3APDM/LcsRpY1uXRH3Hor5HWBiufrAku87EwzvHKRqJ1KG2pMGln1PVFH8+ZHxIGMbuvFt+v43hTHf/NTgv0LToIFGDBfuJFvoZ5iChkbC0J9CCIZRlydH9BzD7WTKqJ643lalgAftHUyF7JiWjrX7wyjW8CVyUOLJrXLxinxIwJNDXYaiIRCWSbR5wo3uK43u2nSaQYSl6djvjdn+KRJS7cHy25jTm15haP0TEjCcwx6gM61VkMv4iiGlFDm73kaX08B67r5L1DjchPmfiY9shSV+QtsBUKGNVhZt19A3RJQ16EaDAeSHh3lMQN9KvNq12VedzGjactP8o3F1f+qiFTpD52cQBRg9Ix5x2GFQTA78bj4G3KN1Rdv7swSoGUlI3NpVeeqj6EcWNPe/1+mWAVw77q+avcMY52+gGH9vHV/5g/RduSUZz2OZL1fhGQThpqmObTJtNWl+Pl6NsOB70ndMQH90C3mLf0M1/TNTu+uh2ggyL0GkNgN1q5+CV1VyZAqMo9c/OPnbi/ko44F/e7rAEGcYODdIJIbExeuowTzPC3xSg35g4z7w6d4pYgQ+juGczoKLF7RnoCsEbh3NxCd1NnJmshrbmO40gPGt5YnvWLH48tk9HxCXTk8zm9N+VGWuj27dVeovaxtwu41esIbz5Mkf6arnR38Zc6EkOwufBMTd/M4BZN/23IS4iyxKQwRNrwpg+s4MRk1VtINSnaO+GkaZY2zBAo1W5jgkh598EJILpV4xg/YUS/yxjbVWXzzhk1Lpdf0LHOSydyU4uOmK4YcbthYi/Xwxp5bYkeG7Pt3bust37DefQtdec0D+Gu89TZqogWqz/3gErKQt1j+PdPP/tNP73RiUw49xAgfFkmfx9MNmFtL0ADAxieS1mW9vNiWYPOWbgnfEYN4Hth3nUEJO+Baz9tjJbSPAzG+t5iHNK9A3hmepmuZzANlMhdS8lKEYYJOu3HXphTQAwBpeOMqBRd3Li/CruDOm8XatxL8IEEBnsDDJpexYO0BaW6QbDthWH2uodz7nKCAGiuBfzWBSCdvXfirAMQwPfFUcnGeN/FegPnEtjvi/tBtJCEmU5XdvO6cd8rxQlUir5dWgoSmgbEbiMVbKeej61qwd/gChDov3vblanC3/E3mwPi+tNL41onqqybifiq9jcroLLhaCAxDANAHXVzR1NW9omw+vsI4b7y/BfNstWiTPm+19MTTdMQyauVuPk6hsDwyL6ACYboZE55Rnbc6i8FuK7jOMVBIyUnFnBMQm2p01XjNvwP5ymiI/2NR5sPDaJCoqxXD2j9Wmes21hJds6A/lWKwdYarXXtthYttQPS6YhlHh9TmspCD4MKBBEkab42zniD2IX8xeRgLgu6s7zR8poMKbMRpfNiM1sb8PRG1Tau/jCKwCw6X/o5z8ONyVhGNuLCly9JOLYp0PPwmNrjvU9mvZc9ZyIj1Fc8rpdfumz3zMVns+N94fjrZ4Ev5vBWmdRvdxCm3aW717V93gw0IOxc/hMxj6Xx55FBdZZzQzX+XbHneHuuRiFtafG3/qo8Z3+UYWBAN3drW7bhJtMZrwXVlQqGFhce2Ba/QYfIr3IYjppxJC2czFutUg/NhthuXjyhhfjAMb9wdFkcPWbOSIvHTso2EZHnF2MTHaRX3+BS/88SlZM/d+/iM7/q7xASxbAQKq5VJxtIl1tJkr876N7YmTF3KwlEsfbdnjNai1+vqL8r+INZSGc6HiMAhfBp7tPJFZi73h9vz2Haj4EoZ5ufLDWMZ3js6z2h62r7YKpWwgb/l4TnKpbG+PEa0tOn2ynIphbRYkLq1NWE46fyllcG4ukQszEE4eJhpr86iW+K9Ki3FjrPSshyFUlWOWal1dAQXg+dOCDZ4dGXUASeWjG/THI63hUo9gGqI0QA07TXemO7DtsoaykmafMfUO+Q/pncy3RKeGUWQFscqtu5592mdClki6juL2NKeFFLi1VT3OPFPaYyJ92UCwvKpdX0bgc4FpW/cntra7TGULQqKnzdLPWbICXLmFIiwXCO7iFFg0vByc2VIWAc1z4lKQfYM1Di/iLnzlCop240Oz0bkz3gNqiU3/vit+ToJ3MExdI3CtVZbq8fVlOcr/MEQ/gWHEBBe5J6vzcH2dAIBUWLj1b5ORqT9Nt0M6baRln1fWGtRKimK99aJRt8Fusbit9wXINrLCJ7TUg9+vbNR/IhLdX49/50gzQmhoPrlWXtD5qdXd1yEtqPcSKA8e+A+3uD7L1HorwIp2ccXFio+Y6BXa0OuhGZQAb8/fGSHJJmdI84XyxCmA01PAd7EAc+RMwBpxfD7pKPRrk4Pa9OxSjW/XuP2U+X5Ku5AZI9BK1j9eIKEGtNX5awg7ZAMLXhixaXRV/5GXhh5fx+duUSnD6yea+htyTVs9W7Snbn6ouI5MUnZFs7Q6/ojC2nUGVaChBfSyDGVzt+6xnZXg3wzEVbEo63VaVlsU50Xzt7pwPWz+mXNeu2qcI7Lqbsa+tiSu6d5rl3awS1Pw3aa3u2xpY33uyi7EvoeJR86P2k95ngNkzfsFgmYW+1wryjQSomWL5UIk77KhNo4qifgbK/UtmWtZcDab37IBWaUNBCAzCOhHnkIdIR88olt+IuMFpkep6Km/XIdqYzvDY+XyvGwmVPUaZbK/qFr8jzuXboCGdZvbi5ApbXxtqVc7s+yOwhCJm6y68Xh2aGplP2E5Xg7rFymB1sUIUVVI48oixD9eOiDf+LLOqaN/uxNXQet3qRvNycY+xvzNa5ECxVt7eGrntEV/8tg/XesaRATfoZL62je1VfhLsyn1q4t2ZwKhDVSZ9ALuxCl++4tYV9OAyYFY1aEOrdFYFXuOzizAPudroctYoj1SGTwpSY0KUv/Avw6AP9CTohjb9GjBSA7tdM3WhSltDAs4+Uugbza/UBA64tNTwWJV4rX9UvFIIOXoISYxGcfelyeX47bVrqcr5hOt2cOrE3C7IGYLibByqaxUi9Di6sxd+Dw3Oo6wEcpSDCXecd0/sG58P3Z7xDKd3n0b24apWqOe75J4+gx511Rh0tg6r3Bm8Dhpbmomfl2c96tsng2rAyzdKMUovcTqLXH40lu/6FofDTOnnlOifSVQco3G2qy88ZteHR31u55Mv+Ds/CdrN2MUMmqLwryxciA0oOBl2oF/BWaO4L0imx3uoJCUmulwXnYZOckO+tgGPtPTWO7kxbLcPN3grzLzmXucuGUE/uVrAFM9pXFS7H+BNq8yHqy04g3BpSiyTTvcvGSDZZVZ0d0NOdZPbTNAlOxABYuHNsPtHS/CCLHybC5e1b/rvXND9KcNCN5MlDNd4MVTaGR0Y6UgEUaaJB94rRB2tGnhu7IwFKUYh+Y7NHtuJrpH3JjkPO97gYvHndXSc7H6rguqFHCAppPFz6/InFInuccgd+k0HSt2QV3oz3hqx6z2FBzDHphw7u00GGdtbJ776Uce+QrlUOZTc40BlLYXQAXlUeN6iG/MPL+zIkBCml5lf027ukT3TeLntAC46MKppPAB+jeq4PgyL4rcUgIdA2FPR8f+cvHbUv/NzvzkQhLuKfX6h/4JrGShmAV3pe2eHQVPBLS2wG32dZkKyfoVpUKGnplt4/gMo3erpQiw8LIW3HN85v7q9PzOGRyrppRHdgoX4N/Mx/wfn384eHmYaeAdMLK98gSM2cUYUtpaA0vqI5+JBB3uvwssapdrlWGX8X3hezSnGDIK2mAJ4WL/Lq1S7cavQOpF2flY9+q+j45t7VUZuSYuf3v51ln5CylQ1V7S+FD3cZGKmapZwUdbjuiImhWuTeqmUe4uS8ccRmbFP0oul65/ZlzhjzIRHWFW9mHeWrmVKDUy54C0DH9c+DrevTr5wvUSr2Hq2YpMpgmy1u4vmXYg40VBze1M3XDtctLxjaMGVmPE/fHLzr+Bfwb+CfwX/Cv4V/Cv4V/D/gYAXy0oH6te2rZ7cEi1mqG4uPkbxkoR42W1/yv9Aa0R4v2QaSGwVlSPWyykzZsJWCloqQjP3uyGrHIYg2D4A4I2RmIQQk6atfdY/XAWOuei0rXxwKhINIyTDc/peagOM5gTsk8ip5ocpXDVzUTeFKhVTmcHwrN4hZQBgVqNkTn65xzaJM5wEKQfk3hZbE1esB+Cev/iI3/sQ9s02cowHxy2AFfHYCOEdM+VcSMcVFdO4qxziyp9PdOw2BphkHSJBJJ4xN1eOscO3Aw9DKzUMlivmz6BvTx8d1UToUxP9VfKGQxQBb6bIhmQ9qoke5UvkRV8YtvA8HfXUALUq37b4bv8Ax+T3cQvhczMtg6mMXzITF/xQew6r2DxOl4/Q5TZI8UwJVyOPtPUeVuOXWU3rXbfMGrZeNooEievOUBuZrC9U1954lF2Cm+p6pQsFtQhJJUJl6+GLl4C8iPJuJqw2FsdnRGv85WCG/bf8w/eR9hf17DbfUKehaQ5SCADAfWx3ptlz+Ien3/80ehWpOVPUCGEMj1vAsLpCmi06eUG95Jsd5yaikJev7DeaU7lpc8P+3YDBIZJopdw8sckHY/z2cq2XuytpWKu2Q/OnoTV40aKbqrN/UR6sSGfmmp5SUk00XdjWWvs6pS+j2mFkas3kVpfWKHZUd0cyefDKyvtol4oividHu/DPHk8L2J5AW8wizjp3BHTKQrjSYE96mju8wFKVrjl1Vd07oVi+muiNOWB9z7M9VC4TbtN1agNMYLtHg2ulrUMQpnC6vS9xNyka+RV4JCTfoRtLydkP8CwKRS5mLNNqR/VvDRfH/3JKbZbrO3wZ6pBsa9B9vpd2gxQ42eSW2n1HgG7LaEziJchOAsuuOWRFrYfBhsO47FGD8svGNXZzOHu2bog+5dJnnZHeu2OGh0ZeKg3vFnvtxcWPnLc5N/traai+pvqk9/A3Xb59CheEcrjA1sI27Ix7s67SzNcBJNoljlIUQipEIPhrS6xmS+lUCz5X6zigRdNLx007+CAusMR8+sLLFK5KjNxReordJD679YBzl2lmgks0odsBxy+5ub71SoewgWbKzKbsOeIH81Ip2Jyr8R1OvF3PkUBrojWC5XBoUS9Yn7y+jCSKsUsx1zy0AeGGEa/KapCayKYvGV2U9wH0ticeh3HEJSXi0uTKCin76PDJnJy8+s65Q9DjFjD64q5Xr9+Vvgfy5R4IX6ufm36+eCJs7WoqLS1Lgp6BH6xEdFZsypXQPuSfdqfqbWKHDcgfY0bXW4eq/UcS9+JYS54RvTMj3quZfg+5RAmdqCygQrCegE8RUQTy8of8h6H+SmB60lEL2GE5lcD6woNP2Cl27yxTumZxcGjuow8JxbdV1R2luyjz5lyhCbXOhMpG5XxI0xtPrkwJXAfH/kgtRWl7mJNw2ahx1ON8ZRc9txhlIk1nx8orVcms20MurJ1fiAFpkui0kFbAG5DB1UkJhSmm0FotJ8e+idB26ED6ZFdCOyMzoCqvbFBQvsnM9WtJ4iVV6ZKTFOqGNwD1V0OUhs/Qs5OaEochHn285QT4d164AWLfRoAuE5qf6Nl8GPtV1IPqAJLTZKZfxlSXatuuvsqT5Zv9NJZBouHV2bLzwLukR4zRiB3JG2ExRXWYnlPwqhlDdJehdWrmjJKi98ypCgj/oqHOL4PHiWvvgaTMrZ/re0bCjpcfwDVB3IbnkRw72irYNWispismnf/bKWCMy/0MI/Mqrl9K6M4YbpUpfQ99L+6NcyNLff7wxypdE8Sk+qchVoQK9Id+ilqqyO84KfWzfV4u+npV7x1Gtr36TzS43W5iV53jj21TJt8b3rJML9GfuVRx8924YUqoulbvnAvdhx7PwGaHeCQaPCW5JTNBZhuxEz8eL9u4p2RxfCQoxvO9rQWQFJEhWIIaZo4AZ7U7Qn5kdPGhI9oB5N0AbjPSOy5wHZHoQgY4v33d5xJgASy57DRRN/0M+n202fPD0w7R3LsWoqeHp6lfRWn8FpDYOF5hElCAwmp9MHXGBbu6cWccRma0e1O47zRqCRGCRNIfISauD0ehCjCFKPDyLZi4A5/5V1Scft50jgzVNNzvMfBAboNuaGHkoEmO04NabZ+aY2OQ6iK8wa1+ye9qZlBB7nVvUdWQpAyioTDNN1jVuYYerbvp1ayTs4uh1r6cXRuSJHBBRPMHzCUDKCFRKglbajTfaAwb/3rvkL8s4sR9OGvRr1HD9tbgv2L0QwCbdW+pnLWodg961Rcpf5dvSh/U7aWZRBTpnTRPsG+hOIEV1EmgBdYpCyA1WKmyyZBtvkoMpUcQc9aTT2c2KoXQEnIkmc/QWfmcx4oWQmnCxH6fEfEYVTLm1E9Rgl5ii0sOJ97nvz2cFG5kGnXNuObPsmKU/ZXIscncGtKUyZ+DFsAdQESI3wG8qKPAD34K+Bl8z3acGN2eidrpWjgzeeoCQyGGhLLmyP8ZhDsJY+K1kJG7GVeqyoLiYaPYk+XTSC6Epbmhqs4kF3EeQpxVowaeo6DIiZgLFsLWmSJU3x4jdxWH8yRoBuME79vck6TuK16ZrJUpme0HMfCHlV2lN1jMfN2txUWqPFAZ7wDALDq/1Zk5rrAXCXxVyS+523FWVKI+o0ZD+Mzsw/nBKrHCMgiGpzEMGqV9Qwipbw805wWjh8ZcE/spoG6q2cYC/QZHv/W1SJjEE+pLl3Wk70xX8MQNfFiqklmcwLuwjQeTQREwf9izcn0KfWNoQv9hqGZHqMTvpHToxRYpyE8jJVPSVa+xr99E9D2t/HRcUEhfL+LoNjtqUeHzJpP95BxWgQWwwbYC1O/lvO6iEV7WbejSSfXDDSBCmrb8Oasa0ouVGmEO4UZ9iYv7iYs5pzeMiXxjlIwa5gxZXSB+T1OKOHWMuKxBbBB1o8XdFHNxh3n44al7iLXFMw9H4xEujawg1Cm66Asgmyh+5dP3VZQsTU6yymbluXWuRkh0TE9x/M9JG82IeBwH2CooRgH97BLIuesYQXnagPJWonmTm7Lglz1SQuxSSZ9WhLINA7X1ro0WS/y7vfh3pyMqJFbSkShm6Oo4k7bQgutbQNuuT22tt7IEa9aaWVTLR+0oRvshgmblqwxnp02WUUzxdBQ9LIJtIdRnfB11tAEJLM7/sfzRR2gBer0C/VH8h6rkjyhPbk7xRkyjcLNma6cqPDs7ffjPhmvA87M7r9sHLnlsZvL8KRZCHIT4c7HGLPab2XbGQhsRMwqNtprZizOsIWnc7IkV/JD3134WuITychp67/4wFAvBUvDu0f0U5RdIpLaUw9zk0N8NqIrfqhJABZ44sQtC4BKmlIlX29YXKR1o4XLhivqoaccGSOPUTgByZqvAW5Em7gk+gNvYfNHfW/mQi0XdkUz5bE45fZKwiZtsylaB13yAasJIm9+U38Zmvw7hsinWzhdpfk8RrM+55E8PIO8CaA8YUj24H04+DDVryYXwzFYP4WZMlkyavOz80UnrcxjySdLleGVznSiiZEJ1c4KW/tNavY9U4INu58Gi+6wfxIi+iJmdIgO79afs0htBMv8wLGF0LV7RgZSzcDPJ6n4ArzjeEn3SUzh3S/TueHs4bV7gQRR4DNwztmLztl6ymksoxux6l3D/BUbR7ow0OcZQ37qTcrURrvwN/ZtJGdhyP1JN+L1XlTxfFuB7sY1RG0nLl2pb6MaznecJ8NVRS9HgJ3DSNFh/a85c/XRhl9qBmQB9mYfSa4V7AIBwofym/BGw4sTzSauPbPdIa/do40eMBFAUNvGx0cXZ75Ma1avxwj/Mqr+b0vAR9TgFczaY0k3KY7OVEmCpz43wdrwx6hAA0ILgRnq3Wp78M0au9bwLhjIdeelQdxjQ0GA2Jts6zydh6T1QMoqWjE5nu3jnZcjK9zeSs/9rLU/w4yOuKcmuAMhZ9dmtf1KgD+0CAJKtl7f+ZUGyAArW2bX2t3ZuNS1tbd/Sh6FGzxPAZ2UtbxJzOuljD9UFAf3VEYp6Wzom04HjLUEECRSiL90Pemr/0KzY0nJLu+V3dt/W3LiX8l9QSwMEFAACAAgAvFVpRteZEilfAAAAagAAABsAAAB1bml2ZXJzYWwvdW5pdmVyc2FsLnBuZy54bWwtjFsKgCAQAP+D7iB7gE1NrYXMyyQp9MKkx+2LaP5mPqZz1zyxw6c9rosFgRxcXxbdlvwR/cmutwmU/APYbaEmFPrXMw45WDCNQJJaGd0CCz6OIVvQvEZSihMpqN7lA1BLAQIAABQAAgAIALtVaUbO8+LqUwQAAA0QAAAdAAAAAAAAAAEAAAAAAAAAAAB1bml2ZXJzYWwvY29tbW9uX21lc3NhZ2VzLmxuZ1BLAQIAABQAAgAIALtVaUYl32KDvQQAAMsWAAAnAAAAAAAAAAEAAAAAAI4EAAB1bml2ZXJzYWwvZmxhc2hfcHVibGlzaGluZ19zZXR0aW5ncy54bWxQSwECAAAUAAIACAC7VWlGSEisH7ECAABRCgAAIQAAAAAAAAABAAAAAACQCQAAdW5pdmVyc2FsL2ZsYXNoX3NraW5fc2V0dGluZ3MueG1sUEsBAgAAFAACAAgAu1VpRkFYdiORBAAA3BUAACYAAAAAAAAAAQAAAAAAgAwAAHVuaXZlcnNhbC9odG1sX3B1Ymxpc2hpbmdfc2V0dGluZ3MueG1sUEsBAgAAFAACAAgAu1VpRpJGsJmpAQAAQwYAAB8AAAAAAAAAAQAAAAAAVREAAHVuaXZlcnNhbC9odG1sX3NraW5fc2V0dGluZ3MuanNQSwECAAAUAAIACAC7VWlGGtrqO6oAAAAfAQAAGgAAAAAAAAABAAAAAAA7EwAAdW5pdmVyc2FsL2kxOG5fcHJlc2V0cy54bWxQSwECAAAUAAIACAC7VWlG9YvaeWYAAABoAAAAHAAAAAAAAAABAAAAAAAdFAAAdW5pdmVyc2FsL2xvY2FsX3NldHRpbmdzLnhtbFBLAQIAABQAAgAIADMDgUTOggk37AIAAIgIAAAUAAAAAAAAAAEAAAAAAL0UAAB1bml2ZXJzYWwvcGxheWVyLnhtbFBLAQIAABQAAgAIALtVaUaYCckyjgoAABRaAAApAAAAAAAAAAEAAAAAANsXAAB1bml2ZXJzYWwvc2tpbl9jdXN0b21pemF0aW9uX3NldHRpbmdzLnhtbFBLAQIAABQAAgAIALxVaUaKmlIXtiUAAIUyAAAXAAAAAAAAAAAAAAAAALAiAAB1bml2ZXJzYWwvdW5pdmVyc2FsLnBuZ1BLAQIAABQAAgAIALxVaUbXmRIpXwAAAGoAAAAbAAAAAAAAAAEAAAAAAJtIAAB1bml2ZXJzYWwvdW5pdmVyc2FsLnBuZy54bWxQSwUGAAAAAAsACwBJAwAAM0kAAAAA"/>
  <p:tag name="ISPRING_PRESENTATION_TITLE" val="Section 9.3 Volume of a Cylinder"/>
  <p:tag name="ISPRING_RESOURCE_PATHS_HASH_PRESENTER" val="8f8f20e372d088c9e9ae2591e41a816d2a5fa2b"/>
  <p:tag name="ISPRING_PLAYERS_CUSTOMIZATION_2" val="UEsDBBQAAgAIAMWuh1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xa6H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xa6H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MWuh1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xa6H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MWuh1COc/b6agAAAOUAAAAaAAAAbm9uZS9odG1sX3NraW5fc2V0dGluZ3MuanOr5lIAAqUcJQUrhWowG8xPKi0pyc/TS87PK0nNK9HLyy/KTQSrUVJ2AwMlHZyK88tSiwgoTUtMTkUx1NTIwskFp0qEiSZO5i7OlsjqChLTU/WSEpOz04vyS/NSIMqcXV0MXYyVwKpquWoBUEsDBBQAAgAIAMWuh1C8fTX3SgAAAEkAAAAXAAAAbm9uZS9sb2NhbF9zZXR0aW5ncy54bWyzsa/IzVEoSy0qzszPs1Uy1DNQUkjNS85PycxLt1UKDXHTtVBSKC5JzEtJzMnPS7VVystXUrC347LJyU9OzAlOLSkBKizWt+MCAFBLAwQUAAIACADIrodQqOVJCL4FAADcFQAAJgAAAHVuaXZlcnNhbC1uby12aWRlby9jb21tb25fbWVzc2FnZXMubG5nrVjdbts2FL4v0HcgBBTYgC5tB7QYhsQFLTGxEFlSRTpuNgwCIzEOEUn09OMku9rT7MH2JDukZMduV0hKemHDony+c0h+3zmHPP54n2doI8pKquLEenf01kKiSFQqi9WJtWCnP/1ioarmRcozVYgTq1AW+jh5+eI448Wq4SsBv1++QOg4F1UFj9VEPz0+I5meWOE0xrZNKHWnHolDD1+SKKY28XHkBrEfsJguwjCIGHGsCbsRqJJ5k/EaYkKyQoWqUdWs16qsRYpkgWr4C08S8CCvZCbrB5SrVBy/6Xz2h0DPXT8G9/r3dtj1XHYZzwOHWBNS8KsMwkhKIQpUCp6K8jk+/CCaY68Dd2T1fPQlZgQwo/PWjx0RGHDipctm1sQGTL1Ud7K+QZKuS9hNJDY8a9o17fa7z90U2+cxC2IchvF0wVjgxx6eEs+aTHly22dtB/MQ+5exF5wF8dQ9g7BUvubFA/LUSv3w84cP9+/ef/hxFAyFVfQOgZBBev92AJDPosCLAY14sU8+M2uiv8fZBQvmuT7sYvdjnHUYkQtror977RZRRHwQhuc6JHapUYleC48YlVyqBt3wjUC1Qhsp7owmRFHLEoiVydS8SBQMFE0vr5xgjoFEEaEscm3mBr41oaosH163UmvqG1WCuwqlLXdT41OzSr9fl6IC1y23lJYniDZVOZfFUb/rpe8F2DEkmwO78RksLttNCpAO4A2lNzA/9Rpc3BWZ4im6BiEhGVDE1+tMJl3i6HgfZvyhN4oIL13/DMgeeBRE62xHdCpIkVNyPdmRKBGmJAKAkleifIJtbLhuzBHOsnEIM/ds5sGH6RBmcnWTwaceG0dIgAmh6M0UwFTI6CGmdBlEjl40cIU4WvOqulNlesDS/f3sA3Z9OwAh2GwPXBeIHTDwQ0K9KkuR1P1gECU2/O50BVMFAsbMJAMtqbypapBNvs5ELUy0Uk+FJ4ZSV+Jagb4ywTct98G7EVsvzT288O1ZPGW7FOrxpkhuBtqBOP9XH/tqaIAm+5zvjalDi6fBZ8gukAyDMRbBOeTA8zEWl4TCIhPaZ+PjC/cMm12CvLdNStukl3CdY7KHrgHQbNpI1VQwopcEUpPZkeponBtKPi2AxS72vpFbW9Rt97GSGyjdQEBR9jqCdG8TR4vq08L9LT7Frmcq9ZfU4w+m0+HphheJALIlXO/pA7xLZWreadob/3828i/E6y7Vv+qqhO+Qz6/GxnNQWL6hCF7XIl/Xfa71gnXhPyUKLfFvhjBk6k/zv2tEv8vO7LWuz96fgxZ5zB71BvHMlRq+W987EtqWGgINiy6O0GNkw61m2u3UDXRF7O+2H+1c/xRswrZuQWFzi2s13NoPOgBfoadi0BmssYmcQquTQxUabnsBsz4I/0IXjOH2SzKlLoOqsxRXlax7PRs9D66vRs5PL6x7PetBsWEu8yBkHwBXu4NkJnOIPx2AuZiT7Qq0JeJgJkvVZKmRfyZvTZmAtW1y8XU3fF2q3IxmvNrSvy1TH58TRTu5qHUajuindgoevD97An76LlGCI2hjbOzbuvextdqzgUYgH70UHqPb1gl0lPM6uYFyfK2aIh0I1B7BHHKKAaybMxW87O/COoAvwmhHUTf66ygQ3dFBEiU7sN99VYvqj9Egeho7DNoe/MR93Q+0mBoW0Tg4PYVO7vq6z4Lh6WHI5mGIVXdU3toNPDkzF9j/XY6kvC2Kucph6KjfL9OXVIYsmDFsz+agP2rkppoSms4xCFu62cEigiNdp1wbgKCBYLLOBCL3XOttDKq++IHMbA5p1mTOy1tI60ypbFRsZgO1nOpxc3q8A2nqTBajIn9eUdUTZm4YY8cxF0KwknDev217iBQOnEl3M5Sp1WAwe4Z9qBpf4IlU1mMBI0J2Fz76UsNcIHiK69vUf//+p8/eFOptToa01z4/Jr3N13V791SZe9jjN3vXsv8BUEsDBBQAAgAIAMiuh1AVHmAbowAAAH8BAAA3AAAAdW5pdmVyc2FsLW5vLXZpZGVv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yK6HUEszhoovBQAAaB0AADAAAAB1bml2ZXJzYWwtbm8tdmlkZW8vZmxhc2hfcHVibGlzaGluZ19zZXR0aW5ncy54bWzlWdty2zYQffdXYNjJYyw7sZvEI8mjSNRYE90q0kk8nY4HIlciahBgAVCO8tSv6Yf1S7oQLVryFUoiT5o8eGSCe84u9oYlWT3+lHIyA6WZFDVvf3fPIyAiGTMxrXmnYfv5a49oQ0VMuRRQ84T0yHF9p5rlY850EoAxKKoJ0gh9lJmalxiTHVUql5eXu0xnyt6VPDfIr3cjmVYyBRqEAVXJOJ3jj5lnoL0rBgcC/EuluILVd3YIqRZMPRnnHAiL0XLB7KYob3OqE69SiI1pdDFVMhdxU3KpiJqOa94vTb+133q5lCmoWiwFYX2i67hol80RjWNmraA8YJ+BJMCmCZq7v3fgkUsWm6Tmvdx7YXlQvnKbZ8FebJ5anqZELwhzpSAFQ2NqaHFZaFQwAYXhAF03KgckXVtbkTTwyZQLxVI8FzRlUYh3iPVVzWuF5yO/7Y/8ftM/Px11C1OdEWEn7PpOmKDbafnn/UHoB+cnYa+7MSj0P4YbgDa1zJl+OPIDvx/6o/O3ncGGCHejrjF+r9Hpboj54L8NOuGmmvqN3qaQ4cmg74Y5ORv6o26n/+48HAy6YWd4jVrk8Eq2VivriV/FApG5Wk1vk+TpWFDGsdncyHENBtsVp2oKoWwzrMYJ5Ro88mcG099yypmZ2wrFrnYBkDV0BpEZ2eqrebaivGu6ghANw5Isa/vwTVnar16vbb1SaL/e1p1WVstmN0ykkU9s/f7eYWn+m4OHzb/H0Co1hkYJNjGz7EGrK0spZpE0MmyGHRJubHOScx7kWSaVuW5jq4ulEffQVCdSrEXeXpOx5HHpMUjHEPdpCiutP7hgoo2S+x6ZYI5y9OUgA0ECKvC4YQb9G5UEOh9rw8zimGlfSTcUo5wgH56HQHrBLX9HCVV6LSnL0NoWH9V/70sD+o/C3cXSvaIBZ6jFloaTvC9i0lL0Eo9HF/EhCBexE8wcbrMHlJMRiuoNJEmDcyfhFOvIRfADjDUz4CQqcx6TucwJZxfoZ0kw4/MU/0uArB7LZKJkuljF0cEQvQjLjMElxMcuis5QRZojEueUjIMpNPyVs89kDBOpkBfoDMOG60wX/LsbEWdU62tSurTxWXG4dfot/+Mzu0EazygOCpuRY3lDmpmt8NM5EdIsceiOiOaYFTYoMYsX91z2tvvlYSg7DMb5G0VjjV+zNOf0W9KXDlmh3mLIt6Nlk8A/aoGz2oTOFoVui3dBjSXOMCQFJ96I8HRgIgdXwogKIgWfExrhgKJt25gxmWtcKRpEQa2/3MICj2m6uJriSYYaVQzKiXJv/8XLg8NfX71+c7Rb+ffvf54/CLoa3YacWnXF7NZ8cOB3Rt54uHgEd88Q74a6Mco/Arp3oHfGbWrmA8O9M/KOEd8Ze3PQdwbeGvcfQT4w9N/CtqVKbdeJb8Xz7uc/B3jHGt1ohp33nfDsDoJFKdwe2KoVO0zePVsuZuzvdbQM/MaoeUIwXKfdMDhyaQ99iZ3YRAk2mIl9CeKCGZyGGFPfid6GzmkWHfnvnQgxiE6d1E1tf+C04XcuUqNidhyuzI1OJuAsMC3ONpwGOEtxeI2frLN/TZ91qstv3KK31rr+H+3nqx9ti/61pfYDVEXJ1lL35zggthmgH9jt3/c7nx/5xcxo+XLWRbhH1QUoEkrJneSHy1eQpCMm0gURAJAUH7LdHBjDk7ar9cQP/F7n7aDb+gmOhu/Ug8VV+dlh7TtD+f57/cOcvZMywVJ0q30wL7/m1Q8P9qqVu2/t7CDb+tfR+s5/UEsDBBQAAgAIAMiuh1AOe8cgZQMAAJcMAAAqAAAAdW5pdmVyc2FsLW5vLXZpZGVvL2ZsYXNoX3NraW5fc2V0dGluZ3MueG1slVfbTuMwEH3nK6ruO10KuwUpVOoNCW0X0NLtu9tMW6uOHdlO2f79ji9JnDYhhQgJz5xjz+V4LCK1p7xzAKmo4I/dfnd41elE60xK4HoBScqIhg6NH7tPf+fzbs+5BRPyHbSmfKuMJbdZ4CrTWvDrteAa97jmQiaEdYffnuxP1LPINpbAkC7lbMgaymN+9O/H04so/oy78WA6eWgirEWSEn6ci624XpH1fitFxmMT2q35mmi7YwqSUb5vjYhRpZ81JJWYZjez/qx/GSWVoBSYkB6mo/7oZyuLkRWwIvvB3f3d6EJOedTnjTmhHaii2tIG/cHt4K6JlpItVIs8mU1vprfNeI67V7vyaVyOoOGfbs0chX8E+aXNRZqlX9FIKsXWFPSEMzBfK4cJEuP1Q8L0wXytBJOQOahVkIrRGNsgZOyk+N18TeCmWvo/wyERmbstBXszTTiZHkYhKwZDLTOIevnK+dROfLxmGi8TDDeEKQSEphL0hhm+kUzl21RtJe4PfFAeByBvKBFLwbIEJi7eAFi1l/jJZGznShhfYQsClHDwxiDC0lgiX7CsZ8jAWCLfTbdeOTuewU89jpPrYUx8Mz+vPnqBE1zm9cpXudecNDe3XAVHe0OOSUQMQyurBU3AdC3qWZsLqXcWU8TJgW6Jxjfpt8GtjjYZFfVOHF5p9bqKNNUM6uS2FplUGAy6lz5b37kaj6O4h0ON9Bw2OkdXjWVTzGsRasGu25Xutyvq5tYdjW/JYzchcg9yIQRT3Y7n4f3DbdyrfM4w0xrfUpDPfCMu5HChIdzfJtEEFu4KXgonWpP1LsGQmjIoKuoaW9+/yB9b11ieJSuQM9QDhVyQVZvD7eh2x/BXLyl8QFwlNDgdU+9wO05ooffA4AUARK53+W1wC+dJMqYpgwPkMyUw2ISbMosUqr8uXyOuqiQDy0V69COoFEqIqzpqCEuMq57hPO2a12SlbGaViZIP93KkVMZ9PiWNWMMBaddeSZWN0V9XQexVpZwk0+JdE6n9puXa504OMOI0sQMIHcHxNR7HYUKkvirWmVfrzF6GYB6tYjOVE2o8TRQzZof9Oor1nM7YBV7P4UYChPPVGq+CF+AXHFeCyPilgFSehBq3Y2OO+GjacY2DPkl11AtMrjlFG/Bv/Idk+B9QSwMEFAACAAgAyK6HUPrnN04qBQAA8hwAAC8AAAB1bml2ZXJzYWwtbm8tdmlkZW8vaHRtbF9wdWJsaXNoaW5nX3NldHRpbmdzLnhtbN1Z3VLbOBS+5yk03ullCfRn2zIJTJqYwdP8bWzaMjs7jGKfxFpkySvJoenVPs0+2D7JHsXEJBBA6RI67QUTLJ/v09H5t10/+pJxMgWlmRQNb393zyMgYpkwMWl4p9Hx87ce0YaKhHIpoOEJ6ZGjw516Xow402kIxqCoJkgj9EFuGl5qTH5Qq11eXu4ynSt7V/LCIL/ejWVWyxVoEAZULed0hj9mloP2rhgcCPAvk+IKdrizQ0i9ZOrKpOBAWIKaC2YPRfmJybhXK6VGNL6YKFmIpCW5VERNRg3vl5bf3m+/XMiUTG2WgbAm0Ye4aJfNAU0SZpWgPGRfgaTAJilqu7/3yiOXLDFpw3u598LyoHztNs+cvTw7tTwtiUYQ5mqDDAxNqKHlZbmjgjEo9AboQ6MKQNKVtSVJA19MtVAuJTNBMxZHeIdYUzW8dnQ+9I/9od9r+eenw06pqjMiCqKO74QJO0HbP+/1Iz88P4m6nY1Bkf852gC0qWbO9IOhH/q9yB+evw/6GyLclbrG+N1m0NkQ88l/HwbRpjv1mt1NIYOTfs8Nc3I28IedoPfhPOr3O1EwuEbNY3gpWuu11cCvY4LIQi2Ht0mLbCQo41hrbsS4BoPVilM1gUgeM8zGMeUaPPJnDpPfCsqZmdkMxaJ2AZA3dQ6xGdrsa3g2o7xrupIQFcOUrHL79bsqtd+8XTl6rdz9+lhrtaxXtW6QSiOfWPv9vdeV+u9e3a/+HYrWqTE0TrGImUUNWl5ZSDGLpLFhU6yQcOOY44LzsMhzqcx1GVterJS4g6Y+lmLF8/aajCRPKotBNoKkRzOMv8Gx8MgYg5Kj8fo5CBJSge2FGTRoXCF0MdKGmXlbOb6SbipGOcHWgf0PSDe8ZeA4pUqvRGHlS1vT48Pfe9KA/qO0b7l0p2jIGe5ic8FJ3hcJaSt6ie3QRXwAwkXsBEOF23AB5aSEonoDSdLk3Ek4w8RxEfwEI80MOInKgidkJgvC2QXaWRIM8SLD/1Igy32YjJXM5qucakP03C1TBpeQHLlsdIZbZAUicS7JOZhyh78K9pWMYCwV8gKdottwnemSf3cj4pxqfU1KFzo+K7tZ0Gv7n5/ZA9JkSnEy2Iwc8xmy3GyFn86IkGaBQ3PEtMCosE5JWDK/53K23W93Q1VS0M+P5I0Vfs2ygtPHpK8MskS9RZdvZ5dNHP+gBs7bpnQ6T3SbvHNqTHGGLik58UaMjYOJAlwJYyqIFHxGaIwTibZlY8pkoXGlLBAltf52DUs8hun8aoIPLbijSkA5Ue7tv3j56vWvb96+O9it/fv3P8/vBV3NagNO7XblsNa6d8J3Rt54mngAd8fU7oa6Mbs/ALpzgnfGbarmPdO8M3LNTO+MvTnZOwNvzfcPIO+Z8m9hj6XKbNVJbvlz/QOfAzywSjdbUfAxiM7WEMxT4fbAVq/Z6XH9MDkfqm/MkqPvN0yGfnPYOiHooNNOFB64FISexNpr4hRLyti+53DB9E8j9KLvRG+d5TR9Dv2PToToNqfa6bZtr+904A8uUsNyWhwsTYpOKmD3n5TdDPs/ZxmOq8mT1fL/U1mdMvGRi/LWitWPUXDWPr2yeytOWaO2VHCAqjjdWrD+wE3g+/nkJ7b02ujX6xouCSFjFvREnfdnftcyXLxgdRHuUnUBikRScif5weI1IgnEWLogQgCS4XOzmwETeNLqtBr0od8N3vc77a1GP3ML/x+i5Dyu+cqr6rvByoeC6gX26pe1HVxf/U55uPMfUEsDBBQAAgAIAMiuh1DsTFlStgEAAHoGAAAoAAAAdW5pdmVyc2FsLW5vLXZpZGVvL2h0bWxfc2tpbl9zZXR0aW5ncy5qc42UUU+DMBDH3/cpFnw1izKUzbc5MFnig4l7Mz4UdmNkpde0HTqN313KNi1w6OgL/fPr/3pXep+DYfV4qTe8G37W7/X8qTmvNbCaUTu4bOq8Ry+s7mmer2CZF8BzAV4LKU9Lf+SvX4Iy9kRtmuyfra12/Dy0X9aMaxeXhIUiNE1oJaG9Edo7Ffijkdkxq0NGTpmTnTEoRikKA8KMBKqC1Yx38VA/boItGEtQ/6BrlkLD9Maf3Ee95K9jcB9G86nLpVhIJvaPmOEoYek2U7gTq2P8sR0uvdlLUNWBb/vC8lybhYGiHTi+jv3Y7yelAq3hGHcazfzZLQlzlgB3EwqDSTD7A20Ydwvaostc5+ZEh344DgOXliyDTpXmcXQdjZuYqLw61ewEP3AG3k1fMpKzPahzrFDu5BkHKBVmtiJdNLSDRDmyVS6yAxdN7SA5u1lr2/dv1B1jlKBa/fwVV3a4TKcYjWuGrWu2IW5t0ddczugMhrzcuhX1keoLnBKpuEhoklpckpsx7U5j5y9V2kxtQS0RedU87aGArpoJqIVYoxWYMSzdFJVWpfPqNgpy5+nZOba2Ofj6BlBLAwQUAAIACADIrodQuOc88l4AAABjAAAAJQAAAHVuaXZlcnNhbC1uby12aWRlby9sb2NhbF9zZXR0aW5ncy54bWwNyr0OQEAMAODdUzTd/W0Gx2a04AEaGpH0WnFHeHu3fcPX9q8XePgKh6nDuqgQWFfbDt0dLvOQNwghkm4kpuxQDaHvslZsJZk4xhQDnEIfXzP7hMgj+TSHWwTLLvsBUEsBAgAAFAACAAgAxa6HUBnSz1eAAwAATQwAABgAAAAAAAAAAQAAAAAAAAAAAG5vbmUvY29tbW9uX21lc3NhZ2VzLmxuZ1BLAQIAABQAAgAIAMWuh1AVHmAbowAAAH8BAAApAAAAAAAAAAEAAAAAALYDAABub25lL3BsYXliYWNrX2FuZF9uYXZpZ2F0aW9uX3NldHRpbmdzLnhtbFBLAQIAABQAAgAIAMWuh1AfVIpqMAMAAMcOAAAiAAAAAAAAAAEAAAAAAKAEAABub25lL2ZsYXNoX3B1Ymxpc2hpbmdfc2V0dGluZ3MueG1sUEsBAgAAFAACAAgAxa6HUHFXlJ0VAQAA0QIAABwAAAAAAAAAAQAAAAAAEAgAAG5vbmUvZmxhc2hfc2tpbl9zZXR0aW5ncy54bWxQSwECAAAUAAIACADFrodQ15twlisDAABvDgAAIQAAAAAAAAABAAAAAABfCQAAbm9uZS9odG1sX3B1Ymxpc2hpbmdfc2V0dGluZ3MueG1sUEsBAgAAFAACAAgAxa6HUI5z9vpqAAAA5QAAABoAAAAAAAAAAQAAAAAAyQwAAG5vbmUvaHRtbF9za2luX3NldHRpbmdzLmpzUEsBAgAAFAACAAgAxa6HULx9NfdKAAAASQAAABcAAAAAAAAAAQAAAAAAaw0AAG5vbmUvbG9jYWxfc2V0dGluZ3MueG1sUEsBAgAAFAACAAgAyK6HUKjlSQi+BQAA3BUAACYAAAAAAAAAAQAAAAAA6g0AAHVuaXZlcnNhbC1uby12aWRlby9jb21tb25fbWVzc2FnZXMubG5nUEsBAgAAFAACAAgAyK6HUBUeYBujAAAAfwEAADcAAAAAAAAAAQAAAAAA7BMAAHVuaXZlcnNhbC1uby12aWRlby9wbGF5YmFja19hbmRfbmF2aWdhdGlvbl9zZXR0aW5ncy54bWxQSwECAAAUAAIACADIrodQSzOGii8FAABoHQAAMAAAAAAAAAABAAAAAADkFAAAdW5pdmVyc2FsLW5vLXZpZGVvL2ZsYXNoX3B1Ymxpc2hpbmdfc2V0dGluZ3MueG1sUEsBAgAAFAACAAgAyK6HUA57xyBlAwAAlwwAACoAAAAAAAAAAQAAAAAAYRoAAHVuaXZlcnNhbC1uby12aWRlby9mbGFzaF9za2luX3NldHRpbmdzLnhtbFBLAQIAABQAAgAIAMiuh1D65zdOKgUAAPIcAAAvAAAAAAAAAAEAAAAAAA4eAAB1bml2ZXJzYWwtbm8tdmlkZW8vaHRtbF9wdWJsaXNoaW5nX3NldHRpbmdzLnhtbFBLAQIAABQAAgAIAMiuh1DsTFlStgEAAHoGAAAoAAAAAAAAAAEAAAAAAIUjAAB1bml2ZXJzYWwtbm8tdmlkZW8vaHRtbF9za2luX3NldHRpbmdzLmpzUEsBAgAAFAACAAgAyK6HULjnPPJeAAAAYwAAACUAAAAAAAAAAQAAAAAAgSUAAHVuaXZlcnNhbC1uby12aWRlby9sb2NhbF9zZXR0aW5ncy54bWxQSwUGAAAAAA4ADgCIBAAAIiYAAAAA"/>
  <p:tag name="ISPRING_LMS_API_VERSION" val="SCORM 2004 (2nd edition)"/>
  <p:tag name="ISPRING_CMI5_LAUNCH_METHOD" val="any window"/>
  <p:tag name="ISPRINGCLOUDFOLDERID" val="1"/>
  <p:tag name="ISPRINGONLINEFOLDERID" val="1"/>
  <p:tag name="ISPRING_OUTPUT_FOLDER" val="[[&quot;\uFFFDʾ\&quot;{58857F64-F778-46F3-A3E4-9740F72F057B}&quot;,&quot;C:\\Users\\Danny\\OneDrive - SD41\\Website\\M8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-no-video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CURRENT_PLAYER_ID" val="universal-no-video"/>
  <p:tag name="ISPRING_FIRST_PUBLISH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1219</TotalTime>
  <Words>441</Words>
  <Application>Microsoft Office PowerPoint</Application>
  <PresentationFormat>On-screen Show (4:3)</PresentationFormat>
  <Paragraphs>40</Paragraphs>
  <Slides>10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Century Schoolbook</vt:lpstr>
      <vt:lpstr>Wingdings</vt:lpstr>
      <vt:lpstr>Wingdings 2</vt:lpstr>
      <vt:lpstr>Oriel</vt:lpstr>
      <vt:lpstr>Equation</vt:lpstr>
      <vt:lpstr>MathType 6.0 Equation</vt:lpstr>
      <vt:lpstr>Section 9.3  Volume of a Cylinder</vt:lpstr>
      <vt:lpstr>Review: Area of a Circle: </vt:lpstr>
      <vt:lpstr>Volume of a Cylinder</vt:lpstr>
      <vt:lpstr>Practice: Find the volume of the following cylinders</vt:lpstr>
      <vt:lpstr>Challenge: Find the volume of the following solid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9.3 Volume of a Cylinder</dc:title>
  <dc:creator>Danny Young</dc:creator>
  <cp:lastModifiedBy>Danny Young</cp:lastModifiedBy>
  <cp:revision>66</cp:revision>
  <dcterms:created xsi:type="dcterms:W3CDTF">2013-04-03T06:35:09Z</dcterms:created>
  <dcterms:modified xsi:type="dcterms:W3CDTF">2020-05-12T17:58:32Z</dcterms:modified>
</cp:coreProperties>
</file>